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98" r:id="rId3"/>
    <p:sldId id="266" r:id="rId4"/>
    <p:sldId id="268" r:id="rId5"/>
    <p:sldId id="272" r:id="rId6"/>
    <p:sldId id="273" r:id="rId7"/>
    <p:sldId id="276" r:id="rId8"/>
    <p:sldId id="277" r:id="rId9"/>
    <p:sldId id="286" r:id="rId10"/>
    <p:sldId id="280" r:id="rId11"/>
    <p:sldId id="281" r:id="rId12"/>
    <p:sldId id="282" r:id="rId13"/>
    <p:sldId id="285" r:id="rId14"/>
    <p:sldId id="287" r:id="rId15"/>
    <p:sldId id="288" r:id="rId16"/>
    <p:sldId id="297" r:id="rId17"/>
    <p:sldId id="292" r:id="rId18"/>
    <p:sldId id="293" r:id="rId19"/>
    <p:sldId id="294" r:id="rId20"/>
    <p:sldId id="296" r:id="rId21"/>
    <p:sldId id="301" r:id="rId22"/>
    <p:sldId id="304" r:id="rId23"/>
    <p:sldId id="303" r:id="rId24"/>
    <p:sldId id="305" r:id="rId25"/>
    <p:sldId id="307" r:id="rId26"/>
    <p:sldId id="308" r:id="rId27"/>
    <p:sldId id="309" r:id="rId28"/>
    <p:sldId id="310" r:id="rId29"/>
    <p:sldId id="311" r:id="rId30"/>
    <p:sldId id="312" r:id="rId31"/>
    <p:sldId id="313" r:id="rId32"/>
    <p:sldId id="314" r:id="rId33"/>
    <p:sldId id="315" r:id="rId34"/>
    <p:sldId id="316" r:id="rId35"/>
    <p:sldId id="317" r:id="rId36"/>
    <p:sldId id="318" r:id="rId37"/>
    <p:sldId id="319" r:id="rId38"/>
    <p:sldId id="320" r:id="rId39"/>
    <p:sldId id="325" r:id="rId40"/>
    <p:sldId id="326" r:id="rId41"/>
    <p:sldId id="327" r:id="rId42"/>
    <p:sldId id="328" r:id="rId43"/>
    <p:sldId id="329" r:id="rId44"/>
    <p:sldId id="331" r:id="rId45"/>
    <p:sldId id="332" r:id="rId46"/>
    <p:sldId id="333" r:id="rId47"/>
    <p:sldId id="334" r:id="rId48"/>
    <p:sldId id="335" r:id="rId49"/>
    <p:sldId id="336" r:id="rId50"/>
    <p:sldId id="337" r:id="rId51"/>
    <p:sldId id="338" r:id="rId52"/>
    <p:sldId id="339" r:id="rId53"/>
    <p:sldId id="340" r:id="rId54"/>
    <p:sldId id="341" r:id="rId55"/>
    <p:sldId id="342" r:id="rId56"/>
    <p:sldId id="343" r:id="rId57"/>
    <p:sldId id="344" r:id="rId58"/>
    <p:sldId id="346" r:id="rId59"/>
    <p:sldId id="347" r:id="rId60"/>
    <p:sldId id="348" r:id="rId61"/>
    <p:sldId id="349" r:id="rId62"/>
    <p:sldId id="350" r:id="rId63"/>
    <p:sldId id="351" r:id="rId64"/>
    <p:sldId id="352" r:id="rId65"/>
    <p:sldId id="353" r:id="rId66"/>
    <p:sldId id="354" r:id="rId67"/>
    <p:sldId id="356" r:id="rId68"/>
    <p:sldId id="357" r:id="rId69"/>
    <p:sldId id="358" r:id="rId70"/>
    <p:sldId id="359" r:id="rId71"/>
    <p:sldId id="360" r:id="rId72"/>
    <p:sldId id="361" r:id="rId73"/>
    <p:sldId id="362" r:id="rId74"/>
    <p:sldId id="363" r:id="rId75"/>
    <p:sldId id="364" r:id="rId76"/>
    <p:sldId id="366" r:id="rId77"/>
    <p:sldId id="367" r:id="rId78"/>
    <p:sldId id="368" r:id="rId79"/>
    <p:sldId id="369" r:id="rId80"/>
    <p:sldId id="370" r:id="rId81"/>
    <p:sldId id="371" r:id="rId82"/>
    <p:sldId id="372" r:id="rId83"/>
    <p:sldId id="373" r:id="rId84"/>
    <p:sldId id="374" r:id="rId85"/>
    <p:sldId id="375" r:id="rId86"/>
    <p:sldId id="376" r:id="rId87"/>
    <p:sldId id="377" r:id="rId88"/>
    <p:sldId id="380" r:id="rId89"/>
    <p:sldId id="381" r:id="rId90"/>
    <p:sldId id="382" r:id="rId91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6146" autoAdjust="0"/>
  </p:normalViewPr>
  <p:slideViewPr>
    <p:cSldViewPr>
      <p:cViewPr varScale="1">
        <p:scale>
          <a:sx n="63" d="100"/>
          <a:sy n="63" d="100"/>
        </p:scale>
        <p:origin x="-1584" y="-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tableStyles" Target="tableStyles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presProps" Target="presProps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0.png"/><Relationship Id="rId2" Type="http://schemas.openxmlformats.org/officeDocument/2006/relationships/image" Target="../media/image179.png"/><Relationship Id="rId1" Type="http://schemas.openxmlformats.org/officeDocument/2006/relationships/image" Target="../media/image178.png"/><Relationship Id="rId4" Type="http://schemas.openxmlformats.org/officeDocument/2006/relationships/image" Target="../media/image181.pn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4.png"/><Relationship Id="rId2" Type="http://schemas.openxmlformats.org/officeDocument/2006/relationships/image" Target="../media/image183.png"/><Relationship Id="rId1" Type="http://schemas.openxmlformats.org/officeDocument/2006/relationships/image" Target="../media/image182.png"/></Relationships>
</file>

<file path=ppt/diagrams/_rels/data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6.png"/><Relationship Id="rId1" Type="http://schemas.openxmlformats.org/officeDocument/2006/relationships/image" Target="../media/image185.pn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0.png"/><Relationship Id="rId2" Type="http://schemas.openxmlformats.org/officeDocument/2006/relationships/image" Target="../media/image179.png"/><Relationship Id="rId1" Type="http://schemas.openxmlformats.org/officeDocument/2006/relationships/image" Target="../media/image178.png"/><Relationship Id="rId4" Type="http://schemas.openxmlformats.org/officeDocument/2006/relationships/image" Target="../media/image181.pn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4.png"/><Relationship Id="rId2" Type="http://schemas.openxmlformats.org/officeDocument/2006/relationships/image" Target="../media/image183.png"/><Relationship Id="rId1" Type="http://schemas.openxmlformats.org/officeDocument/2006/relationships/image" Target="../media/image182.png"/></Relationships>
</file>

<file path=ppt/diagrams/_rels/drawing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6.png"/><Relationship Id="rId1" Type="http://schemas.openxmlformats.org/officeDocument/2006/relationships/image" Target="../media/image185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0411336-48D2-4B4E-9CDD-281DC8EC79BE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7B774D86-A1F2-47C9-8439-531F58ED4A20}">
      <dgm:prSet phldrT="[Texto]" custT="1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pt-BR" sz="2400" b="1" dirty="0" smtClean="0"/>
            <a:t>Meio externo</a:t>
          </a:r>
          <a:endParaRPr lang="pt-BR" sz="2400" b="1" dirty="0"/>
        </a:p>
      </dgm:t>
    </dgm:pt>
    <dgm:pt modelId="{1F518F98-9458-4AFF-8E4C-396BACA2039C}" type="parTrans" cxnId="{170F19C7-FEE2-4C3F-AF52-96E48F8840A9}">
      <dgm:prSet/>
      <dgm:spPr/>
      <dgm:t>
        <a:bodyPr/>
        <a:lstStyle/>
        <a:p>
          <a:endParaRPr lang="pt-BR"/>
        </a:p>
      </dgm:t>
    </dgm:pt>
    <dgm:pt modelId="{FB73041C-C640-491B-851D-B512F0BBF39A}" type="sibTrans" cxnId="{170F19C7-FEE2-4C3F-AF52-96E48F8840A9}">
      <dgm:prSet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endParaRPr lang="pt-BR"/>
        </a:p>
      </dgm:t>
    </dgm:pt>
    <dgm:pt modelId="{1A50C32C-8654-4714-B416-6968C719DE5B}">
      <dgm:prSet phldrT="[Texto]" custT="1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pt-BR" sz="2400" b="1" dirty="0" err="1" smtClean="0"/>
            <a:t>Porócito</a:t>
          </a:r>
          <a:endParaRPr lang="pt-BR" sz="2400" b="1" dirty="0"/>
        </a:p>
      </dgm:t>
    </dgm:pt>
    <dgm:pt modelId="{AE10098C-A409-4C1D-873A-B00F145DFA8D}" type="parTrans" cxnId="{94723240-6FF5-4E52-AC1A-C77CF270E23A}">
      <dgm:prSet/>
      <dgm:spPr/>
      <dgm:t>
        <a:bodyPr/>
        <a:lstStyle/>
        <a:p>
          <a:endParaRPr lang="pt-BR"/>
        </a:p>
      </dgm:t>
    </dgm:pt>
    <dgm:pt modelId="{6F36C7FD-F5A9-4B79-B53F-EBFFFDA31096}" type="sibTrans" cxnId="{94723240-6FF5-4E52-AC1A-C77CF270E23A}">
      <dgm:prSet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endParaRPr lang="pt-BR"/>
        </a:p>
      </dgm:t>
    </dgm:pt>
    <dgm:pt modelId="{A79CB807-C892-45FC-BBDD-CAE82ED15553}">
      <dgm:prSet phldrT="[Texto]" custT="1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pt-BR" sz="2400" b="1" dirty="0" smtClean="0"/>
            <a:t>Átrio</a:t>
          </a:r>
          <a:endParaRPr lang="pt-BR" sz="2400" b="1" dirty="0"/>
        </a:p>
      </dgm:t>
    </dgm:pt>
    <dgm:pt modelId="{E2EB9143-B31C-4173-A0B7-66E9C84C9E14}" type="parTrans" cxnId="{93E22CBA-2E4A-4B32-8B65-490C396FF5DE}">
      <dgm:prSet/>
      <dgm:spPr/>
      <dgm:t>
        <a:bodyPr/>
        <a:lstStyle/>
        <a:p>
          <a:endParaRPr lang="pt-BR"/>
        </a:p>
      </dgm:t>
    </dgm:pt>
    <dgm:pt modelId="{F8BBE1CC-FF5B-4DF6-BFF2-56CB9B475424}" type="sibTrans" cxnId="{93E22CBA-2E4A-4B32-8B65-490C396FF5DE}">
      <dgm:prSet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endParaRPr lang="pt-BR"/>
        </a:p>
      </dgm:t>
    </dgm:pt>
    <dgm:pt modelId="{DDCFBC6B-60CD-4CF2-BF67-23BDE65DFF53}">
      <dgm:prSet phldrT="[Texto]" custT="1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pt-BR" sz="2400" b="1" dirty="0" smtClean="0"/>
            <a:t>Ósculo</a:t>
          </a:r>
          <a:endParaRPr lang="pt-BR" sz="2400" b="1" dirty="0"/>
        </a:p>
      </dgm:t>
    </dgm:pt>
    <dgm:pt modelId="{78C47EA6-8B36-486F-B289-88739446B70C}" type="parTrans" cxnId="{73972196-29B5-47EF-B5FD-3DF2CD757749}">
      <dgm:prSet/>
      <dgm:spPr/>
      <dgm:t>
        <a:bodyPr/>
        <a:lstStyle/>
        <a:p>
          <a:endParaRPr lang="pt-BR"/>
        </a:p>
      </dgm:t>
    </dgm:pt>
    <dgm:pt modelId="{FF508291-2D85-4D85-8966-4474212FBA09}" type="sibTrans" cxnId="{73972196-29B5-47EF-B5FD-3DF2CD757749}">
      <dgm:prSet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endParaRPr lang="pt-BR"/>
        </a:p>
      </dgm:t>
    </dgm:pt>
    <dgm:pt modelId="{38A7368D-2E72-4687-A866-133775761622}">
      <dgm:prSet phldrT="[Texto]" custT="1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pt-BR" sz="2400" b="1" dirty="0" smtClean="0"/>
            <a:t>Meio externo</a:t>
          </a:r>
          <a:endParaRPr lang="pt-BR" sz="2400" b="1" dirty="0"/>
        </a:p>
      </dgm:t>
    </dgm:pt>
    <dgm:pt modelId="{A62E49DB-7F91-43F9-905E-660B06B6170B}" type="parTrans" cxnId="{C8662C3B-D8DA-47E2-935B-443D2050EEFE}">
      <dgm:prSet/>
      <dgm:spPr/>
      <dgm:t>
        <a:bodyPr/>
        <a:lstStyle/>
        <a:p>
          <a:endParaRPr lang="pt-BR"/>
        </a:p>
      </dgm:t>
    </dgm:pt>
    <dgm:pt modelId="{BF610BE7-E0A6-45A3-9C59-0DEBA32B38A9}" type="sibTrans" cxnId="{C8662C3B-D8DA-47E2-935B-443D2050EEFE}">
      <dgm:prSet/>
      <dgm:spPr/>
      <dgm:t>
        <a:bodyPr/>
        <a:lstStyle/>
        <a:p>
          <a:endParaRPr lang="pt-BR"/>
        </a:p>
      </dgm:t>
    </dgm:pt>
    <dgm:pt modelId="{BE80B5E9-DB58-4E04-8462-7FBE58B7AED9}" type="pres">
      <dgm:prSet presAssocID="{F0411336-48D2-4B4E-9CDD-281DC8EC79BE}" presName="Name0" presStyleCnt="0">
        <dgm:presLayoutVars>
          <dgm:dir/>
          <dgm:resizeHandles val="exact"/>
        </dgm:presLayoutVars>
      </dgm:prSet>
      <dgm:spPr/>
    </dgm:pt>
    <dgm:pt modelId="{3B1A2E1D-9029-4C56-AB8E-01910237A5F7}" type="pres">
      <dgm:prSet presAssocID="{7B774D86-A1F2-47C9-8439-531F58ED4A20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ED21197B-522A-4B7A-9867-37FB1CC670B4}" type="pres">
      <dgm:prSet presAssocID="{FB73041C-C640-491B-851D-B512F0BBF39A}" presName="sibTrans" presStyleLbl="sibTrans2D1" presStyleIdx="0" presStyleCnt="4"/>
      <dgm:spPr/>
      <dgm:t>
        <a:bodyPr/>
        <a:lstStyle/>
        <a:p>
          <a:endParaRPr lang="pt-BR"/>
        </a:p>
      </dgm:t>
    </dgm:pt>
    <dgm:pt modelId="{F5B89B2D-DAA7-4D52-923B-42D7F5E1A9D6}" type="pres">
      <dgm:prSet presAssocID="{FB73041C-C640-491B-851D-B512F0BBF39A}" presName="connectorText" presStyleLbl="sibTrans2D1" presStyleIdx="0" presStyleCnt="4"/>
      <dgm:spPr/>
      <dgm:t>
        <a:bodyPr/>
        <a:lstStyle/>
        <a:p>
          <a:endParaRPr lang="pt-BR"/>
        </a:p>
      </dgm:t>
    </dgm:pt>
    <dgm:pt modelId="{54BA8595-5495-40E9-8C35-9BABF423FA4A}" type="pres">
      <dgm:prSet presAssocID="{1A50C32C-8654-4714-B416-6968C719DE5B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65539F3B-B829-4F46-B1F6-8E05A091467C}" type="pres">
      <dgm:prSet presAssocID="{6F36C7FD-F5A9-4B79-B53F-EBFFFDA31096}" presName="sibTrans" presStyleLbl="sibTrans2D1" presStyleIdx="1" presStyleCnt="4"/>
      <dgm:spPr/>
      <dgm:t>
        <a:bodyPr/>
        <a:lstStyle/>
        <a:p>
          <a:endParaRPr lang="pt-BR"/>
        </a:p>
      </dgm:t>
    </dgm:pt>
    <dgm:pt modelId="{D3813827-8E10-44F2-B337-3AA23BAF704E}" type="pres">
      <dgm:prSet presAssocID="{6F36C7FD-F5A9-4B79-B53F-EBFFFDA31096}" presName="connectorText" presStyleLbl="sibTrans2D1" presStyleIdx="1" presStyleCnt="4"/>
      <dgm:spPr/>
      <dgm:t>
        <a:bodyPr/>
        <a:lstStyle/>
        <a:p>
          <a:endParaRPr lang="pt-BR"/>
        </a:p>
      </dgm:t>
    </dgm:pt>
    <dgm:pt modelId="{F2A2DC09-0D2B-40F3-8099-6BE0EE72665B}" type="pres">
      <dgm:prSet presAssocID="{A79CB807-C892-45FC-BBDD-CAE82ED15553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7262667C-F2FA-4F93-9D46-35C39D330A33}" type="pres">
      <dgm:prSet presAssocID="{F8BBE1CC-FF5B-4DF6-BFF2-56CB9B475424}" presName="sibTrans" presStyleLbl="sibTrans2D1" presStyleIdx="2" presStyleCnt="4"/>
      <dgm:spPr/>
      <dgm:t>
        <a:bodyPr/>
        <a:lstStyle/>
        <a:p>
          <a:endParaRPr lang="pt-BR"/>
        </a:p>
      </dgm:t>
    </dgm:pt>
    <dgm:pt modelId="{C0DA8151-36B0-48A0-93C9-625EE5105B19}" type="pres">
      <dgm:prSet presAssocID="{F8BBE1CC-FF5B-4DF6-BFF2-56CB9B475424}" presName="connectorText" presStyleLbl="sibTrans2D1" presStyleIdx="2" presStyleCnt="4"/>
      <dgm:spPr/>
      <dgm:t>
        <a:bodyPr/>
        <a:lstStyle/>
        <a:p>
          <a:endParaRPr lang="pt-BR"/>
        </a:p>
      </dgm:t>
    </dgm:pt>
    <dgm:pt modelId="{39599832-AF3D-4DC9-B1F9-C4D1593E29FA}" type="pres">
      <dgm:prSet presAssocID="{DDCFBC6B-60CD-4CF2-BF67-23BDE65DFF53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1EA8B8C4-8008-47CF-8F64-FEFBA1AFAD14}" type="pres">
      <dgm:prSet presAssocID="{FF508291-2D85-4D85-8966-4474212FBA09}" presName="sibTrans" presStyleLbl="sibTrans2D1" presStyleIdx="3" presStyleCnt="4"/>
      <dgm:spPr/>
      <dgm:t>
        <a:bodyPr/>
        <a:lstStyle/>
        <a:p>
          <a:endParaRPr lang="pt-BR"/>
        </a:p>
      </dgm:t>
    </dgm:pt>
    <dgm:pt modelId="{9978350E-BD5E-444D-A4F2-C64A9032A69D}" type="pres">
      <dgm:prSet presAssocID="{FF508291-2D85-4D85-8966-4474212FBA09}" presName="connectorText" presStyleLbl="sibTrans2D1" presStyleIdx="3" presStyleCnt="4"/>
      <dgm:spPr/>
      <dgm:t>
        <a:bodyPr/>
        <a:lstStyle/>
        <a:p>
          <a:endParaRPr lang="pt-BR"/>
        </a:p>
      </dgm:t>
    </dgm:pt>
    <dgm:pt modelId="{55111A13-6EC1-4A32-81DC-10930E3A3A5D}" type="pres">
      <dgm:prSet presAssocID="{38A7368D-2E72-4687-A866-133775761622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</dgm:ptLst>
  <dgm:cxnLst>
    <dgm:cxn modelId="{D9A2CBA1-1745-4F5A-B19E-F85325C436D8}" type="presOf" srcId="{FB73041C-C640-491B-851D-B512F0BBF39A}" destId="{F5B89B2D-DAA7-4D52-923B-42D7F5E1A9D6}" srcOrd="1" destOrd="0" presId="urn:microsoft.com/office/officeart/2005/8/layout/process1"/>
    <dgm:cxn modelId="{1A35F3B5-632A-4F0A-BBAC-F3FB8C8D1DBE}" type="presOf" srcId="{38A7368D-2E72-4687-A866-133775761622}" destId="{55111A13-6EC1-4A32-81DC-10930E3A3A5D}" srcOrd="0" destOrd="0" presId="urn:microsoft.com/office/officeart/2005/8/layout/process1"/>
    <dgm:cxn modelId="{CDAE2FB3-C364-48E4-A010-422EDB101064}" type="presOf" srcId="{1A50C32C-8654-4714-B416-6968C719DE5B}" destId="{54BA8595-5495-40E9-8C35-9BABF423FA4A}" srcOrd="0" destOrd="0" presId="urn:microsoft.com/office/officeart/2005/8/layout/process1"/>
    <dgm:cxn modelId="{FA65F216-8276-44D5-BDD1-0766639EC428}" type="presOf" srcId="{FB73041C-C640-491B-851D-B512F0BBF39A}" destId="{ED21197B-522A-4B7A-9867-37FB1CC670B4}" srcOrd="0" destOrd="0" presId="urn:microsoft.com/office/officeart/2005/8/layout/process1"/>
    <dgm:cxn modelId="{3BBCF07B-2AA9-4C7A-BD32-B3FFDCD627DB}" type="presOf" srcId="{6F36C7FD-F5A9-4B79-B53F-EBFFFDA31096}" destId="{D3813827-8E10-44F2-B337-3AA23BAF704E}" srcOrd="1" destOrd="0" presId="urn:microsoft.com/office/officeart/2005/8/layout/process1"/>
    <dgm:cxn modelId="{765EC978-3BC1-4DA7-944C-28B6BB046E18}" type="presOf" srcId="{F0411336-48D2-4B4E-9CDD-281DC8EC79BE}" destId="{BE80B5E9-DB58-4E04-8462-7FBE58B7AED9}" srcOrd="0" destOrd="0" presId="urn:microsoft.com/office/officeart/2005/8/layout/process1"/>
    <dgm:cxn modelId="{94723240-6FF5-4E52-AC1A-C77CF270E23A}" srcId="{F0411336-48D2-4B4E-9CDD-281DC8EC79BE}" destId="{1A50C32C-8654-4714-B416-6968C719DE5B}" srcOrd="1" destOrd="0" parTransId="{AE10098C-A409-4C1D-873A-B00F145DFA8D}" sibTransId="{6F36C7FD-F5A9-4B79-B53F-EBFFFDA31096}"/>
    <dgm:cxn modelId="{E78CDB94-826B-4E41-A0C6-2C028B524AD6}" type="presOf" srcId="{F8BBE1CC-FF5B-4DF6-BFF2-56CB9B475424}" destId="{7262667C-F2FA-4F93-9D46-35C39D330A33}" srcOrd="0" destOrd="0" presId="urn:microsoft.com/office/officeart/2005/8/layout/process1"/>
    <dgm:cxn modelId="{0E9CC166-2A18-40B2-B052-79BB3AB7D8B7}" type="presOf" srcId="{FF508291-2D85-4D85-8966-4474212FBA09}" destId="{9978350E-BD5E-444D-A4F2-C64A9032A69D}" srcOrd="1" destOrd="0" presId="urn:microsoft.com/office/officeart/2005/8/layout/process1"/>
    <dgm:cxn modelId="{7C2626CD-8770-47AD-9A10-77A5AB5FA41C}" type="presOf" srcId="{7B774D86-A1F2-47C9-8439-531F58ED4A20}" destId="{3B1A2E1D-9029-4C56-AB8E-01910237A5F7}" srcOrd="0" destOrd="0" presId="urn:microsoft.com/office/officeart/2005/8/layout/process1"/>
    <dgm:cxn modelId="{170F19C7-FEE2-4C3F-AF52-96E48F8840A9}" srcId="{F0411336-48D2-4B4E-9CDD-281DC8EC79BE}" destId="{7B774D86-A1F2-47C9-8439-531F58ED4A20}" srcOrd="0" destOrd="0" parTransId="{1F518F98-9458-4AFF-8E4C-396BACA2039C}" sibTransId="{FB73041C-C640-491B-851D-B512F0BBF39A}"/>
    <dgm:cxn modelId="{C8662C3B-D8DA-47E2-935B-443D2050EEFE}" srcId="{F0411336-48D2-4B4E-9CDD-281DC8EC79BE}" destId="{38A7368D-2E72-4687-A866-133775761622}" srcOrd="4" destOrd="0" parTransId="{A62E49DB-7F91-43F9-905E-660B06B6170B}" sibTransId="{BF610BE7-E0A6-45A3-9C59-0DEBA32B38A9}"/>
    <dgm:cxn modelId="{73972196-29B5-47EF-B5FD-3DF2CD757749}" srcId="{F0411336-48D2-4B4E-9CDD-281DC8EC79BE}" destId="{DDCFBC6B-60CD-4CF2-BF67-23BDE65DFF53}" srcOrd="3" destOrd="0" parTransId="{78C47EA6-8B36-486F-B289-88739446B70C}" sibTransId="{FF508291-2D85-4D85-8966-4474212FBA09}"/>
    <dgm:cxn modelId="{BE98A747-DB1C-42E0-9B38-60581DABCE83}" type="presOf" srcId="{F8BBE1CC-FF5B-4DF6-BFF2-56CB9B475424}" destId="{C0DA8151-36B0-48A0-93C9-625EE5105B19}" srcOrd="1" destOrd="0" presId="urn:microsoft.com/office/officeart/2005/8/layout/process1"/>
    <dgm:cxn modelId="{365E2E06-9923-4FF6-99B6-6EFDD4186BE3}" type="presOf" srcId="{A79CB807-C892-45FC-BBDD-CAE82ED15553}" destId="{F2A2DC09-0D2B-40F3-8099-6BE0EE72665B}" srcOrd="0" destOrd="0" presId="urn:microsoft.com/office/officeart/2005/8/layout/process1"/>
    <dgm:cxn modelId="{43C16A60-14A8-4A81-ADA6-969CC5AF048E}" type="presOf" srcId="{FF508291-2D85-4D85-8966-4474212FBA09}" destId="{1EA8B8C4-8008-47CF-8F64-FEFBA1AFAD14}" srcOrd="0" destOrd="0" presId="urn:microsoft.com/office/officeart/2005/8/layout/process1"/>
    <dgm:cxn modelId="{070CDB07-6888-4824-B828-6945526F2205}" type="presOf" srcId="{DDCFBC6B-60CD-4CF2-BF67-23BDE65DFF53}" destId="{39599832-AF3D-4DC9-B1F9-C4D1593E29FA}" srcOrd="0" destOrd="0" presId="urn:microsoft.com/office/officeart/2005/8/layout/process1"/>
    <dgm:cxn modelId="{29D41F0B-B102-4DF2-8F2B-8702FEAA8C1B}" type="presOf" srcId="{6F36C7FD-F5A9-4B79-B53F-EBFFFDA31096}" destId="{65539F3B-B829-4F46-B1F6-8E05A091467C}" srcOrd="0" destOrd="0" presId="urn:microsoft.com/office/officeart/2005/8/layout/process1"/>
    <dgm:cxn modelId="{93E22CBA-2E4A-4B32-8B65-490C396FF5DE}" srcId="{F0411336-48D2-4B4E-9CDD-281DC8EC79BE}" destId="{A79CB807-C892-45FC-BBDD-CAE82ED15553}" srcOrd="2" destOrd="0" parTransId="{E2EB9143-B31C-4173-A0B7-66E9C84C9E14}" sibTransId="{F8BBE1CC-FF5B-4DF6-BFF2-56CB9B475424}"/>
    <dgm:cxn modelId="{9031F045-D882-479A-8FA1-B8F664118398}" type="presParOf" srcId="{BE80B5E9-DB58-4E04-8462-7FBE58B7AED9}" destId="{3B1A2E1D-9029-4C56-AB8E-01910237A5F7}" srcOrd="0" destOrd="0" presId="urn:microsoft.com/office/officeart/2005/8/layout/process1"/>
    <dgm:cxn modelId="{13F62F3E-0894-4AFE-9E91-3FA4C5CDBBBA}" type="presParOf" srcId="{BE80B5E9-DB58-4E04-8462-7FBE58B7AED9}" destId="{ED21197B-522A-4B7A-9867-37FB1CC670B4}" srcOrd="1" destOrd="0" presId="urn:microsoft.com/office/officeart/2005/8/layout/process1"/>
    <dgm:cxn modelId="{64E60B32-92E1-4DD5-8637-38B1AFB07D09}" type="presParOf" srcId="{ED21197B-522A-4B7A-9867-37FB1CC670B4}" destId="{F5B89B2D-DAA7-4D52-923B-42D7F5E1A9D6}" srcOrd="0" destOrd="0" presId="urn:microsoft.com/office/officeart/2005/8/layout/process1"/>
    <dgm:cxn modelId="{DA77EB65-3EC6-446F-A79C-CB7429012C38}" type="presParOf" srcId="{BE80B5E9-DB58-4E04-8462-7FBE58B7AED9}" destId="{54BA8595-5495-40E9-8C35-9BABF423FA4A}" srcOrd="2" destOrd="0" presId="urn:microsoft.com/office/officeart/2005/8/layout/process1"/>
    <dgm:cxn modelId="{2414191F-E259-4A01-B88A-5DA677CC96EC}" type="presParOf" srcId="{BE80B5E9-DB58-4E04-8462-7FBE58B7AED9}" destId="{65539F3B-B829-4F46-B1F6-8E05A091467C}" srcOrd="3" destOrd="0" presId="urn:microsoft.com/office/officeart/2005/8/layout/process1"/>
    <dgm:cxn modelId="{64F39608-0FA5-42B5-A3AF-BDD42664CAFD}" type="presParOf" srcId="{65539F3B-B829-4F46-B1F6-8E05A091467C}" destId="{D3813827-8E10-44F2-B337-3AA23BAF704E}" srcOrd="0" destOrd="0" presId="urn:microsoft.com/office/officeart/2005/8/layout/process1"/>
    <dgm:cxn modelId="{B10BD6C4-F7C3-4626-88B8-5FCD293D8867}" type="presParOf" srcId="{BE80B5E9-DB58-4E04-8462-7FBE58B7AED9}" destId="{F2A2DC09-0D2B-40F3-8099-6BE0EE72665B}" srcOrd="4" destOrd="0" presId="urn:microsoft.com/office/officeart/2005/8/layout/process1"/>
    <dgm:cxn modelId="{DB5027A4-DD97-4920-9298-8C20ABF1D20C}" type="presParOf" srcId="{BE80B5E9-DB58-4E04-8462-7FBE58B7AED9}" destId="{7262667C-F2FA-4F93-9D46-35C39D330A33}" srcOrd="5" destOrd="0" presId="urn:microsoft.com/office/officeart/2005/8/layout/process1"/>
    <dgm:cxn modelId="{C7FD7531-A42D-4875-99B7-C6D803CB5C80}" type="presParOf" srcId="{7262667C-F2FA-4F93-9D46-35C39D330A33}" destId="{C0DA8151-36B0-48A0-93C9-625EE5105B19}" srcOrd="0" destOrd="0" presId="urn:microsoft.com/office/officeart/2005/8/layout/process1"/>
    <dgm:cxn modelId="{98E5A8E8-73F5-490B-9752-EE9789253D51}" type="presParOf" srcId="{BE80B5E9-DB58-4E04-8462-7FBE58B7AED9}" destId="{39599832-AF3D-4DC9-B1F9-C4D1593E29FA}" srcOrd="6" destOrd="0" presId="urn:microsoft.com/office/officeart/2005/8/layout/process1"/>
    <dgm:cxn modelId="{5EBFE171-9B1B-40B8-89E5-A3104D19BB9E}" type="presParOf" srcId="{BE80B5E9-DB58-4E04-8462-7FBE58B7AED9}" destId="{1EA8B8C4-8008-47CF-8F64-FEFBA1AFAD14}" srcOrd="7" destOrd="0" presId="urn:microsoft.com/office/officeart/2005/8/layout/process1"/>
    <dgm:cxn modelId="{7622E3EB-B822-4B41-8E7B-5AE678894869}" type="presParOf" srcId="{1EA8B8C4-8008-47CF-8F64-FEFBA1AFAD14}" destId="{9978350E-BD5E-444D-A4F2-C64A9032A69D}" srcOrd="0" destOrd="0" presId="urn:microsoft.com/office/officeart/2005/8/layout/process1"/>
    <dgm:cxn modelId="{5FDEBF13-881B-4192-8618-F048B3D9B40C}" type="presParOf" srcId="{BE80B5E9-DB58-4E04-8462-7FBE58B7AED9}" destId="{55111A13-6EC1-4A32-81DC-10930E3A3A5D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E6D6DCF-8529-4788-9FF2-C87E5543B4E1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925FBF-0800-488B-B39B-A1A66CDE704D}">
      <dgm:prSet phldrT="[Texto]" phldr="1"/>
      <dgm:spPr>
        <a:blipFill rotWithShape="0">
          <a:blip xmlns:r="http://schemas.openxmlformats.org/officeDocument/2006/relationships" r:embed="rId1"/>
          <a:stretch>
            <a:fillRect/>
          </a:stretch>
        </a:blipFill>
        <a:ln w="38100">
          <a:solidFill>
            <a:schemeClr val="tx1"/>
          </a:solidFill>
        </a:ln>
      </dgm:spPr>
      <dgm:t>
        <a:bodyPr/>
        <a:lstStyle/>
        <a:p>
          <a:endParaRPr lang="pt-BR" dirty="0"/>
        </a:p>
      </dgm:t>
    </dgm:pt>
    <dgm:pt modelId="{27033EA5-E119-4478-B687-40E4307A7B38}" type="parTrans" cxnId="{DAE8DE23-9C2F-4EF6-8F3F-D418ABED5B31}">
      <dgm:prSet/>
      <dgm:spPr/>
      <dgm:t>
        <a:bodyPr/>
        <a:lstStyle/>
        <a:p>
          <a:endParaRPr lang="pt-BR"/>
        </a:p>
      </dgm:t>
    </dgm:pt>
    <dgm:pt modelId="{98B7A5F2-051E-4FF7-A91F-99CFE8DA3D3A}" type="sibTrans" cxnId="{DAE8DE23-9C2F-4EF6-8F3F-D418ABED5B31}">
      <dgm:prSet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endParaRPr lang="pt-BR"/>
        </a:p>
      </dgm:t>
    </dgm:pt>
    <dgm:pt modelId="{20E96B85-C1D8-45AD-9F3E-69ADA819F3FA}">
      <dgm:prSet phldrT="[Texto]" phldr="1"/>
      <dgm:spPr>
        <a:blipFill rotWithShape="0">
          <a:blip xmlns:r="http://schemas.openxmlformats.org/officeDocument/2006/relationships" r:embed="rId2"/>
          <a:stretch>
            <a:fillRect/>
          </a:stretch>
        </a:blipFill>
        <a:ln w="38100">
          <a:solidFill>
            <a:schemeClr val="tx1"/>
          </a:solidFill>
        </a:ln>
      </dgm:spPr>
      <dgm:t>
        <a:bodyPr/>
        <a:lstStyle/>
        <a:p>
          <a:endParaRPr lang="pt-BR" dirty="0"/>
        </a:p>
      </dgm:t>
    </dgm:pt>
    <dgm:pt modelId="{F2D1838A-732F-4B13-8521-0F6255E3FDEC}" type="parTrans" cxnId="{7334E831-28D6-4690-9BAA-E4A5EF646255}">
      <dgm:prSet/>
      <dgm:spPr/>
      <dgm:t>
        <a:bodyPr/>
        <a:lstStyle/>
        <a:p>
          <a:endParaRPr lang="pt-BR"/>
        </a:p>
      </dgm:t>
    </dgm:pt>
    <dgm:pt modelId="{EE8A53A7-6AFA-4E5A-8738-0B2EFD539AEE}" type="sibTrans" cxnId="{7334E831-28D6-4690-9BAA-E4A5EF646255}">
      <dgm:prSet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endParaRPr lang="pt-BR"/>
        </a:p>
      </dgm:t>
    </dgm:pt>
    <dgm:pt modelId="{363C781C-AAD9-4683-8923-0906FD4C8713}">
      <dgm:prSet phldrT="[Texto]" phldr="1"/>
      <dgm:spPr>
        <a:blipFill rotWithShape="0">
          <a:blip xmlns:r="http://schemas.openxmlformats.org/officeDocument/2006/relationships" r:embed="rId3"/>
          <a:stretch>
            <a:fillRect/>
          </a:stretch>
        </a:blipFill>
        <a:ln w="38100">
          <a:solidFill>
            <a:schemeClr val="tx1"/>
          </a:solidFill>
        </a:ln>
      </dgm:spPr>
      <dgm:t>
        <a:bodyPr/>
        <a:lstStyle/>
        <a:p>
          <a:endParaRPr lang="pt-BR" dirty="0"/>
        </a:p>
      </dgm:t>
    </dgm:pt>
    <dgm:pt modelId="{EECCF8F4-705C-44EA-B72A-43FD663754E7}" type="parTrans" cxnId="{9E85A8D3-6880-46DF-9087-6CDDC0B09C9A}">
      <dgm:prSet/>
      <dgm:spPr/>
      <dgm:t>
        <a:bodyPr/>
        <a:lstStyle/>
        <a:p>
          <a:endParaRPr lang="pt-BR"/>
        </a:p>
      </dgm:t>
    </dgm:pt>
    <dgm:pt modelId="{6F447502-87FD-4941-B69A-983938106CAA}" type="sibTrans" cxnId="{9E85A8D3-6880-46DF-9087-6CDDC0B09C9A}">
      <dgm:prSet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endParaRPr lang="pt-BR"/>
        </a:p>
      </dgm:t>
    </dgm:pt>
    <dgm:pt modelId="{888AD28E-E7CE-48F7-BB09-813A9608D06F}">
      <dgm:prSet phldrT="[Texto]"/>
      <dgm:spPr>
        <a:blipFill rotWithShape="0">
          <a:blip xmlns:r="http://schemas.openxmlformats.org/officeDocument/2006/relationships" r:embed="rId4"/>
          <a:stretch>
            <a:fillRect/>
          </a:stretch>
        </a:blipFill>
        <a:ln w="38100">
          <a:solidFill>
            <a:schemeClr val="tx1"/>
          </a:solidFill>
        </a:ln>
      </dgm:spPr>
      <dgm:t>
        <a:bodyPr/>
        <a:lstStyle/>
        <a:p>
          <a:endParaRPr lang="pt-BR" dirty="0"/>
        </a:p>
      </dgm:t>
    </dgm:pt>
    <dgm:pt modelId="{48D42221-30F9-406A-9C6D-827C3529F0DA}" type="parTrans" cxnId="{2FB686FA-623A-482D-9BD6-8795FC06E174}">
      <dgm:prSet/>
      <dgm:spPr/>
      <dgm:t>
        <a:bodyPr/>
        <a:lstStyle/>
        <a:p>
          <a:endParaRPr lang="pt-BR"/>
        </a:p>
      </dgm:t>
    </dgm:pt>
    <dgm:pt modelId="{8DFA4554-1C28-482A-B7E7-B526A67F98EE}" type="sibTrans" cxnId="{2FB686FA-623A-482D-9BD6-8795FC06E174}">
      <dgm:prSet/>
      <dgm:spPr/>
      <dgm:t>
        <a:bodyPr/>
        <a:lstStyle/>
        <a:p>
          <a:endParaRPr lang="pt-BR"/>
        </a:p>
      </dgm:t>
    </dgm:pt>
    <dgm:pt modelId="{8878101A-C8A1-47A4-B999-ABD2B50C015D}" type="pres">
      <dgm:prSet presAssocID="{0E6D6DCF-8529-4788-9FF2-C87E5543B4E1}" presName="Name0" presStyleCnt="0">
        <dgm:presLayoutVars>
          <dgm:dir/>
          <dgm:resizeHandles val="exact"/>
        </dgm:presLayoutVars>
      </dgm:prSet>
      <dgm:spPr/>
    </dgm:pt>
    <dgm:pt modelId="{A013DDD4-501F-4D87-8770-96AC067F10CF}" type="pres">
      <dgm:prSet presAssocID="{EB925FBF-0800-488B-B39B-A1A66CDE704D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14D1714F-BD87-4BA7-91E6-16BD3370E277}" type="pres">
      <dgm:prSet presAssocID="{98B7A5F2-051E-4FF7-A91F-99CFE8DA3D3A}" presName="sibTrans" presStyleLbl="sibTrans2D1" presStyleIdx="0" presStyleCnt="3"/>
      <dgm:spPr/>
      <dgm:t>
        <a:bodyPr/>
        <a:lstStyle/>
        <a:p>
          <a:endParaRPr lang="pt-BR"/>
        </a:p>
      </dgm:t>
    </dgm:pt>
    <dgm:pt modelId="{440B9F05-C3D0-494A-A4EB-6296AFA855D9}" type="pres">
      <dgm:prSet presAssocID="{98B7A5F2-051E-4FF7-A91F-99CFE8DA3D3A}" presName="connectorText" presStyleLbl="sibTrans2D1" presStyleIdx="0" presStyleCnt="3"/>
      <dgm:spPr/>
      <dgm:t>
        <a:bodyPr/>
        <a:lstStyle/>
        <a:p>
          <a:endParaRPr lang="pt-BR"/>
        </a:p>
      </dgm:t>
    </dgm:pt>
    <dgm:pt modelId="{8AC223B3-1A8E-4A53-8776-0395CA01455C}" type="pres">
      <dgm:prSet presAssocID="{20E96B85-C1D8-45AD-9F3E-69ADA819F3FA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4069BD47-4F8D-4B3B-9B21-93B59684BD6E}" type="pres">
      <dgm:prSet presAssocID="{EE8A53A7-6AFA-4E5A-8738-0B2EFD539AEE}" presName="sibTrans" presStyleLbl="sibTrans2D1" presStyleIdx="1" presStyleCnt="3"/>
      <dgm:spPr/>
      <dgm:t>
        <a:bodyPr/>
        <a:lstStyle/>
        <a:p>
          <a:endParaRPr lang="pt-BR"/>
        </a:p>
      </dgm:t>
    </dgm:pt>
    <dgm:pt modelId="{D8AA15A0-C25D-4EB3-93CE-533BDAA63778}" type="pres">
      <dgm:prSet presAssocID="{EE8A53A7-6AFA-4E5A-8738-0B2EFD539AEE}" presName="connectorText" presStyleLbl="sibTrans2D1" presStyleIdx="1" presStyleCnt="3"/>
      <dgm:spPr/>
      <dgm:t>
        <a:bodyPr/>
        <a:lstStyle/>
        <a:p>
          <a:endParaRPr lang="pt-BR"/>
        </a:p>
      </dgm:t>
    </dgm:pt>
    <dgm:pt modelId="{B6F56F6B-264B-4E8B-A917-02AF5A70FFB4}" type="pres">
      <dgm:prSet presAssocID="{363C781C-AAD9-4683-8923-0906FD4C8713}" presName="node" presStyleLbl="node1" presStyleIdx="2" presStyleCnt="4" custScaleX="80521" custScaleY="138227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F38F0238-0CD7-4126-8A22-5508267E13E0}" type="pres">
      <dgm:prSet presAssocID="{6F447502-87FD-4941-B69A-983938106CAA}" presName="sibTrans" presStyleLbl="sibTrans2D1" presStyleIdx="2" presStyleCnt="3"/>
      <dgm:spPr/>
      <dgm:t>
        <a:bodyPr/>
        <a:lstStyle/>
        <a:p>
          <a:endParaRPr lang="pt-BR"/>
        </a:p>
      </dgm:t>
    </dgm:pt>
    <dgm:pt modelId="{F9743B4F-C666-4802-A1FB-ABCA1F5A3A4E}" type="pres">
      <dgm:prSet presAssocID="{6F447502-87FD-4941-B69A-983938106CAA}" presName="connectorText" presStyleLbl="sibTrans2D1" presStyleIdx="2" presStyleCnt="3"/>
      <dgm:spPr/>
      <dgm:t>
        <a:bodyPr/>
        <a:lstStyle/>
        <a:p>
          <a:endParaRPr lang="pt-BR"/>
        </a:p>
      </dgm:t>
    </dgm:pt>
    <dgm:pt modelId="{6D07EFEA-C4DD-4712-A933-947185E703DF}" type="pres">
      <dgm:prSet presAssocID="{888AD28E-E7CE-48F7-BB09-813A9608D06F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</dgm:ptLst>
  <dgm:cxnLst>
    <dgm:cxn modelId="{DDE3ACDD-B036-48A4-A33C-0613FC67AED0}" type="presOf" srcId="{EE8A53A7-6AFA-4E5A-8738-0B2EFD539AEE}" destId="{D8AA15A0-C25D-4EB3-93CE-533BDAA63778}" srcOrd="1" destOrd="0" presId="urn:microsoft.com/office/officeart/2005/8/layout/process1"/>
    <dgm:cxn modelId="{B5F419EE-A1F8-4527-9C24-D80D2F06C91C}" type="presOf" srcId="{6F447502-87FD-4941-B69A-983938106CAA}" destId="{F38F0238-0CD7-4126-8A22-5508267E13E0}" srcOrd="0" destOrd="0" presId="urn:microsoft.com/office/officeart/2005/8/layout/process1"/>
    <dgm:cxn modelId="{CECEDF72-544B-48E6-92B5-F511EE78FE95}" type="presOf" srcId="{EE8A53A7-6AFA-4E5A-8738-0B2EFD539AEE}" destId="{4069BD47-4F8D-4B3B-9B21-93B59684BD6E}" srcOrd="0" destOrd="0" presId="urn:microsoft.com/office/officeart/2005/8/layout/process1"/>
    <dgm:cxn modelId="{B31E97E4-7722-4687-8B71-6F12D7EA47E5}" type="presOf" srcId="{6F447502-87FD-4941-B69A-983938106CAA}" destId="{F9743B4F-C666-4802-A1FB-ABCA1F5A3A4E}" srcOrd="1" destOrd="0" presId="urn:microsoft.com/office/officeart/2005/8/layout/process1"/>
    <dgm:cxn modelId="{703400CD-43B9-4DD4-8A2C-D9777A985735}" type="presOf" srcId="{363C781C-AAD9-4683-8923-0906FD4C8713}" destId="{B6F56F6B-264B-4E8B-A917-02AF5A70FFB4}" srcOrd="0" destOrd="0" presId="urn:microsoft.com/office/officeart/2005/8/layout/process1"/>
    <dgm:cxn modelId="{DAE8DE23-9C2F-4EF6-8F3F-D418ABED5B31}" srcId="{0E6D6DCF-8529-4788-9FF2-C87E5543B4E1}" destId="{EB925FBF-0800-488B-B39B-A1A66CDE704D}" srcOrd="0" destOrd="0" parTransId="{27033EA5-E119-4478-B687-40E4307A7B38}" sibTransId="{98B7A5F2-051E-4FF7-A91F-99CFE8DA3D3A}"/>
    <dgm:cxn modelId="{DBCB314E-49C4-4D78-934D-8D4AD0C60F28}" type="presOf" srcId="{EB925FBF-0800-488B-B39B-A1A66CDE704D}" destId="{A013DDD4-501F-4D87-8770-96AC067F10CF}" srcOrd="0" destOrd="0" presId="urn:microsoft.com/office/officeart/2005/8/layout/process1"/>
    <dgm:cxn modelId="{71D99849-0DC7-4980-AF02-CF9DB45E0A96}" type="presOf" srcId="{888AD28E-E7CE-48F7-BB09-813A9608D06F}" destId="{6D07EFEA-C4DD-4712-A933-947185E703DF}" srcOrd="0" destOrd="0" presId="urn:microsoft.com/office/officeart/2005/8/layout/process1"/>
    <dgm:cxn modelId="{62C0F04D-8EE1-45BE-99C1-7C0C71B1C9BA}" type="presOf" srcId="{20E96B85-C1D8-45AD-9F3E-69ADA819F3FA}" destId="{8AC223B3-1A8E-4A53-8776-0395CA01455C}" srcOrd="0" destOrd="0" presId="urn:microsoft.com/office/officeart/2005/8/layout/process1"/>
    <dgm:cxn modelId="{452C5F4D-E69D-467E-9D99-50D62FE8E7BE}" type="presOf" srcId="{98B7A5F2-051E-4FF7-A91F-99CFE8DA3D3A}" destId="{14D1714F-BD87-4BA7-91E6-16BD3370E277}" srcOrd="0" destOrd="0" presId="urn:microsoft.com/office/officeart/2005/8/layout/process1"/>
    <dgm:cxn modelId="{2FB686FA-623A-482D-9BD6-8795FC06E174}" srcId="{0E6D6DCF-8529-4788-9FF2-C87E5543B4E1}" destId="{888AD28E-E7CE-48F7-BB09-813A9608D06F}" srcOrd="3" destOrd="0" parTransId="{48D42221-30F9-406A-9C6D-827C3529F0DA}" sibTransId="{8DFA4554-1C28-482A-B7E7-B526A67F98EE}"/>
    <dgm:cxn modelId="{7334E831-28D6-4690-9BAA-E4A5EF646255}" srcId="{0E6D6DCF-8529-4788-9FF2-C87E5543B4E1}" destId="{20E96B85-C1D8-45AD-9F3E-69ADA819F3FA}" srcOrd="1" destOrd="0" parTransId="{F2D1838A-732F-4B13-8521-0F6255E3FDEC}" sibTransId="{EE8A53A7-6AFA-4E5A-8738-0B2EFD539AEE}"/>
    <dgm:cxn modelId="{111ABEDA-38EC-4E56-BF3B-BD60719478FC}" type="presOf" srcId="{98B7A5F2-051E-4FF7-A91F-99CFE8DA3D3A}" destId="{440B9F05-C3D0-494A-A4EB-6296AFA855D9}" srcOrd="1" destOrd="0" presId="urn:microsoft.com/office/officeart/2005/8/layout/process1"/>
    <dgm:cxn modelId="{9E85A8D3-6880-46DF-9087-6CDDC0B09C9A}" srcId="{0E6D6DCF-8529-4788-9FF2-C87E5543B4E1}" destId="{363C781C-AAD9-4683-8923-0906FD4C8713}" srcOrd="2" destOrd="0" parTransId="{EECCF8F4-705C-44EA-B72A-43FD663754E7}" sibTransId="{6F447502-87FD-4941-B69A-983938106CAA}"/>
    <dgm:cxn modelId="{0163E8C9-1791-48A1-BA46-88E524AEF16F}" type="presOf" srcId="{0E6D6DCF-8529-4788-9FF2-C87E5543B4E1}" destId="{8878101A-C8A1-47A4-B999-ABD2B50C015D}" srcOrd="0" destOrd="0" presId="urn:microsoft.com/office/officeart/2005/8/layout/process1"/>
    <dgm:cxn modelId="{FD158E3C-F38E-41F3-89CC-D4F5A79CE0EC}" type="presParOf" srcId="{8878101A-C8A1-47A4-B999-ABD2B50C015D}" destId="{A013DDD4-501F-4D87-8770-96AC067F10CF}" srcOrd="0" destOrd="0" presId="urn:microsoft.com/office/officeart/2005/8/layout/process1"/>
    <dgm:cxn modelId="{2B2384CC-27C0-4391-8FC7-C983A5E45E6B}" type="presParOf" srcId="{8878101A-C8A1-47A4-B999-ABD2B50C015D}" destId="{14D1714F-BD87-4BA7-91E6-16BD3370E277}" srcOrd="1" destOrd="0" presId="urn:microsoft.com/office/officeart/2005/8/layout/process1"/>
    <dgm:cxn modelId="{33ADF431-5CB8-49AD-8F40-63386D275059}" type="presParOf" srcId="{14D1714F-BD87-4BA7-91E6-16BD3370E277}" destId="{440B9F05-C3D0-494A-A4EB-6296AFA855D9}" srcOrd="0" destOrd="0" presId="urn:microsoft.com/office/officeart/2005/8/layout/process1"/>
    <dgm:cxn modelId="{44556B6D-0547-4A48-84F1-D0476540B678}" type="presParOf" srcId="{8878101A-C8A1-47A4-B999-ABD2B50C015D}" destId="{8AC223B3-1A8E-4A53-8776-0395CA01455C}" srcOrd="2" destOrd="0" presId="urn:microsoft.com/office/officeart/2005/8/layout/process1"/>
    <dgm:cxn modelId="{85CC8D29-C70A-4480-AC8C-6997795351A5}" type="presParOf" srcId="{8878101A-C8A1-47A4-B999-ABD2B50C015D}" destId="{4069BD47-4F8D-4B3B-9B21-93B59684BD6E}" srcOrd="3" destOrd="0" presId="urn:microsoft.com/office/officeart/2005/8/layout/process1"/>
    <dgm:cxn modelId="{6D3C1BB3-168D-4EB0-BDAE-1C0EACAFEE02}" type="presParOf" srcId="{4069BD47-4F8D-4B3B-9B21-93B59684BD6E}" destId="{D8AA15A0-C25D-4EB3-93CE-533BDAA63778}" srcOrd="0" destOrd="0" presId="urn:microsoft.com/office/officeart/2005/8/layout/process1"/>
    <dgm:cxn modelId="{D20AEF9E-36AF-40DF-A0D2-D4C965DB2A33}" type="presParOf" srcId="{8878101A-C8A1-47A4-B999-ABD2B50C015D}" destId="{B6F56F6B-264B-4E8B-A917-02AF5A70FFB4}" srcOrd="4" destOrd="0" presId="urn:microsoft.com/office/officeart/2005/8/layout/process1"/>
    <dgm:cxn modelId="{15E97FBF-BFEC-41C2-BFBE-1381BDC5D716}" type="presParOf" srcId="{8878101A-C8A1-47A4-B999-ABD2B50C015D}" destId="{F38F0238-0CD7-4126-8A22-5508267E13E0}" srcOrd="5" destOrd="0" presId="urn:microsoft.com/office/officeart/2005/8/layout/process1"/>
    <dgm:cxn modelId="{48933D27-2B87-456A-AC6F-29DF0E1D663B}" type="presParOf" srcId="{F38F0238-0CD7-4126-8A22-5508267E13E0}" destId="{F9743B4F-C666-4802-A1FB-ABCA1F5A3A4E}" srcOrd="0" destOrd="0" presId="urn:microsoft.com/office/officeart/2005/8/layout/process1"/>
    <dgm:cxn modelId="{73F40224-9A4C-471B-92CB-1DEDB390E367}" type="presParOf" srcId="{8878101A-C8A1-47A4-B999-ABD2B50C015D}" destId="{6D07EFEA-C4DD-4712-A933-947185E703D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E6D6DCF-8529-4788-9FF2-C87E5543B4E1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925FBF-0800-488B-B39B-A1A66CDE704D}">
      <dgm:prSet phldrT="[Texto]" phldr="1"/>
      <dgm:spPr>
        <a:blipFill rotWithShape="0">
          <a:blip xmlns:r="http://schemas.openxmlformats.org/officeDocument/2006/relationships" r:embed="rId1"/>
          <a:stretch>
            <a:fillRect/>
          </a:stretch>
        </a:blipFill>
        <a:ln w="38100">
          <a:solidFill>
            <a:schemeClr val="tx1"/>
          </a:solidFill>
        </a:ln>
      </dgm:spPr>
      <dgm:t>
        <a:bodyPr/>
        <a:lstStyle/>
        <a:p>
          <a:endParaRPr lang="pt-BR" dirty="0"/>
        </a:p>
      </dgm:t>
    </dgm:pt>
    <dgm:pt modelId="{27033EA5-E119-4478-B687-40E4307A7B38}" type="parTrans" cxnId="{DAE8DE23-9C2F-4EF6-8F3F-D418ABED5B31}">
      <dgm:prSet/>
      <dgm:spPr/>
      <dgm:t>
        <a:bodyPr/>
        <a:lstStyle/>
        <a:p>
          <a:endParaRPr lang="pt-BR"/>
        </a:p>
      </dgm:t>
    </dgm:pt>
    <dgm:pt modelId="{98B7A5F2-051E-4FF7-A91F-99CFE8DA3D3A}" type="sibTrans" cxnId="{DAE8DE23-9C2F-4EF6-8F3F-D418ABED5B31}">
      <dgm:prSet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endParaRPr lang="pt-BR"/>
        </a:p>
      </dgm:t>
    </dgm:pt>
    <dgm:pt modelId="{20E96B85-C1D8-45AD-9F3E-69ADA819F3FA}">
      <dgm:prSet phldrT="[Texto]" phldr="1"/>
      <dgm:spPr>
        <a:blipFill rotWithShape="0">
          <a:blip xmlns:r="http://schemas.openxmlformats.org/officeDocument/2006/relationships" r:embed="rId2"/>
          <a:stretch>
            <a:fillRect/>
          </a:stretch>
        </a:blipFill>
        <a:ln w="38100">
          <a:solidFill>
            <a:schemeClr val="tx1"/>
          </a:solidFill>
        </a:ln>
      </dgm:spPr>
      <dgm:t>
        <a:bodyPr/>
        <a:lstStyle/>
        <a:p>
          <a:endParaRPr lang="pt-BR" dirty="0"/>
        </a:p>
      </dgm:t>
    </dgm:pt>
    <dgm:pt modelId="{F2D1838A-732F-4B13-8521-0F6255E3FDEC}" type="parTrans" cxnId="{7334E831-28D6-4690-9BAA-E4A5EF646255}">
      <dgm:prSet/>
      <dgm:spPr/>
      <dgm:t>
        <a:bodyPr/>
        <a:lstStyle/>
        <a:p>
          <a:endParaRPr lang="pt-BR"/>
        </a:p>
      </dgm:t>
    </dgm:pt>
    <dgm:pt modelId="{EE8A53A7-6AFA-4E5A-8738-0B2EFD539AEE}" type="sibTrans" cxnId="{7334E831-28D6-4690-9BAA-E4A5EF646255}">
      <dgm:prSet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endParaRPr lang="pt-BR"/>
        </a:p>
      </dgm:t>
    </dgm:pt>
    <dgm:pt modelId="{363C781C-AAD9-4683-8923-0906FD4C8713}">
      <dgm:prSet phldrT="[Texto]" phldr="1"/>
      <dgm:spPr>
        <a:blipFill rotWithShape="0">
          <a:blip xmlns:r="http://schemas.openxmlformats.org/officeDocument/2006/relationships" r:embed="rId3"/>
          <a:stretch>
            <a:fillRect/>
          </a:stretch>
        </a:blipFill>
        <a:ln w="38100">
          <a:solidFill>
            <a:schemeClr val="tx1"/>
          </a:solidFill>
        </a:ln>
      </dgm:spPr>
      <dgm:t>
        <a:bodyPr/>
        <a:lstStyle/>
        <a:p>
          <a:endParaRPr lang="pt-BR" dirty="0"/>
        </a:p>
      </dgm:t>
    </dgm:pt>
    <dgm:pt modelId="{EECCF8F4-705C-44EA-B72A-43FD663754E7}" type="parTrans" cxnId="{9E85A8D3-6880-46DF-9087-6CDDC0B09C9A}">
      <dgm:prSet/>
      <dgm:spPr/>
      <dgm:t>
        <a:bodyPr/>
        <a:lstStyle/>
        <a:p>
          <a:endParaRPr lang="pt-BR"/>
        </a:p>
      </dgm:t>
    </dgm:pt>
    <dgm:pt modelId="{6F447502-87FD-4941-B69A-983938106CAA}" type="sibTrans" cxnId="{9E85A8D3-6880-46DF-9087-6CDDC0B09C9A}">
      <dgm:prSet/>
      <dgm:spPr/>
      <dgm:t>
        <a:bodyPr/>
        <a:lstStyle/>
        <a:p>
          <a:endParaRPr lang="pt-BR"/>
        </a:p>
      </dgm:t>
    </dgm:pt>
    <dgm:pt modelId="{8878101A-C8A1-47A4-B999-ABD2B50C015D}" type="pres">
      <dgm:prSet presAssocID="{0E6D6DCF-8529-4788-9FF2-C87E5543B4E1}" presName="Name0" presStyleCnt="0">
        <dgm:presLayoutVars>
          <dgm:dir/>
          <dgm:resizeHandles val="exact"/>
        </dgm:presLayoutVars>
      </dgm:prSet>
      <dgm:spPr/>
    </dgm:pt>
    <dgm:pt modelId="{A013DDD4-501F-4D87-8770-96AC067F10CF}" type="pres">
      <dgm:prSet presAssocID="{EB925FBF-0800-488B-B39B-A1A66CDE704D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14D1714F-BD87-4BA7-91E6-16BD3370E277}" type="pres">
      <dgm:prSet presAssocID="{98B7A5F2-051E-4FF7-A91F-99CFE8DA3D3A}" presName="sibTrans" presStyleLbl="sibTrans2D1" presStyleIdx="0" presStyleCnt="2"/>
      <dgm:spPr/>
      <dgm:t>
        <a:bodyPr/>
        <a:lstStyle/>
        <a:p>
          <a:endParaRPr lang="pt-BR"/>
        </a:p>
      </dgm:t>
    </dgm:pt>
    <dgm:pt modelId="{440B9F05-C3D0-494A-A4EB-6296AFA855D9}" type="pres">
      <dgm:prSet presAssocID="{98B7A5F2-051E-4FF7-A91F-99CFE8DA3D3A}" presName="connectorText" presStyleLbl="sibTrans2D1" presStyleIdx="0" presStyleCnt="2"/>
      <dgm:spPr/>
      <dgm:t>
        <a:bodyPr/>
        <a:lstStyle/>
        <a:p>
          <a:endParaRPr lang="pt-BR"/>
        </a:p>
      </dgm:t>
    </dgm:pt>
    <dgm:pt modelId="{8AC223B3-1A8E-4A53-8776-0395CA01455C}" type="pres">
      <dgm:prSet presAssocID="{20E96B85-C1D8-45AD-9F3E-69ADA819F3FA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4069BD47-4F8D-4B3B-9B21-93B59684BD6E}" type="pres">
      <dgm:prSet presAssocID="{EE8A53A7-6AFA-4E5A-8738-0B2EFD539AEE}" presName="sibTrans" presStyleLbl="sibTrans2D1" presStyleIdx="1" presStyleCnt="2"/>
      <dgm:spPr/>
      <dgm:t>
        <a:bodyPr/>
        <a:lstStyle/>
        <a:p>
          <a:endParaRPr lang="pt-BR"/>
        </a:p>
      </dgm:t>
    </dgm:pt>
    <dgm:pt modelId="{D8AA15A0-C25D-4EB3-93CE-533BDAA63778}" type="pres">
      <dgm:prSet presAssocID="{EE8A53A7-6AFA-4E5A-8738-0B2EFD539AEE}" presName="connectorText" presStyleLbl="sibTrans2D1" presStyleIdx="1" presStyleCnt="2"/>
      <dgm:spPr/>
      <dgm:t>
        <a:bodyPr/>
        <a:lstStyle/>
        <a:p>
          <a:endParaRPr lang="pt-BR"/>
        </a:p>
      </dgm:t>
    </dgm:pt>
    <dgm:pt modelId="{B6F56F6B-264B-4E8B-A917-02AF5A70FFB4}" type="pres">
      <dgm:prSet presAssocID="{363C781C-AAD9-4683-8923-0906FD4C8713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</dgm:ptLst>
  <dgm:cxnLst>
    <dgm:cxn modelId="{A458E85E-7CA7-4EF5-8B69-0C1E61FF9A60}" type="presOf" srcId="{98B7A5F2-051E-4FF7-A91F-99CFE8DA3D3A}" destId="{14D1714F-BD87-4BA7-91E6-16BD3370E277}" srcOrd="0" destOrd="0" presId="urn:microsoft.com/office/officeart/2005/8/layout/process1"/>
    <dgm:cxn modelId="{9E85A8D3-6880-46DF-9087-6CDDC0B09C9A}" srcId="{0E6D6DCF-8529-4788-9FF2-C87E5543B4E1}" destId="{363C781C-AAD9-4683-8923-0906FD4C8713}" srcOrd="2" destOrd="0" parTransId="{EECCF8F4-705C-44EA-B72A-43FD663754E7}" sibTransId="{6F447502-87FD-4941-B69A-983938106CAA}"/>
    <dgm:cxn modelId="{53D7908B-0BB8-4085-9119-3837AB654C2D}" type="presOf" srcId="{0E6D6DCF-8529-4788-9FF2-C87E5543B4E1}" destId="{8878101A-C8A1-47A4-B999-ABD2B50C015D}" srcOrd="0" destOrd="0" presId="urn:microsoft.com/office/officeart/2005/8/layout/process1"/>
    <dgm:cxn modelId="{D275F9D9-1C90-41B7-8441-E48F2407C008}" type="presOf" srcId="{EE8A53A7-6AFA-4E5A-8738-0B2EFD539AEE}" destId="{4069BD47-4F8D-4B3B-9B21-93B59684BD6E}" srcOrd="0" destOrd="0" presId="urn:microsoft.com/office/officeart/2005/8/layout/process1"/>
    <dgm:cxn modelId="{003D1D85-4D06-4A40-8833-0B66956DBFB7}" type="presOf" srcId="{EE8A53A7-6AFA-4E5A-8738-0B2EFD539AEE}" destId="{D8AA15A0-C25D-4EB3-93CE-533BDAA63778}" srcOrd="1" destOrd="0" presId="urn:microsoft.com/office/officeart/2005/8/layout/process1"/>
    <dgm:cxn modelId="{DAE8DE23-9C2F-4EF6-8F3F-D418ABED5B31}" srcId="{0E6D6DCF-8529-4788-9FF2-C87E5543B4E1}" destId="{EB925FBF-0800-488B-B39B-A1A66CDE704D}" srcOrd="0" destOrd="0" parTransId="{27033EA5-E119-4478-B687-40E4307A7B38}" sibTransId="{98B7A5F2-051E-4FF7-A91F-99CFE8DA3D3A}"/>
    <dgm:cxn modelId="{247F3754-B231-46B0-A74F-D54871A12019}" type="presOf" srcId="{363C781C-AAD9-4683-8923-0906FD4C8713}" destId="{B6F56F6B-264B-4E8B-A917-02AF5A70FFB4}" srcOrd="0" destOrd="0" presId="urn:microsoft.com/office/officeart/2005/8/layout/process1"/>
    <dgm:cxn modelId="{466017F4-4FF4-4941-B3FA-3EFEE3D8A76F}" type="presOf" srcId="{98B7A5F2-051E-4FF7-A91F-99CFE8DA3D3A}" destId="{440B9F05-C3D0-494A-A4EB-6296AFA855D9}" srcOrd="1" destOrd="0" presId="urn:microsoft.com/office/officeart/2005/8/layout/process1"/>
    <dgm:cxn modelId="{7334E831-28D6-4690-9BAA-E4A5EF646255}" srcId="{0E6D6DCF-8529-4788-9FF2-C87E5543B4E1}" destId="{20E96B85-C1D8-45AD-9F3E-69ADA819F3FA}" srcOrd="1" destOrd="0" parTransId="{F2D1838A-732F-4B13-8521-0F6255E3FDEC}" sibTransId="{EE8A53A7-6AFA-4E5A-8738-0B2EFD539AEE}"/>
    <dgm:cxn modelId="{3928F154-17FC-4500-873C-E4DB308DF0D9}" type="presOf" srcId="{EB925FBF-0800-488B-B39B-A1A66CDE704D}" destId="{A013DDD4-501F-4D87-8770-96AC067F10CF}" srcOrd="0" destOrd="0" presId="urn:microsoft.com/office/officeart/2005/8/layout/process1"/>
    <dgm:cxn modelId="{48FCD374-BB6F-4AC4-B0CA-B4557097B558}" type="presOf" srcId="{20E96B85-C1D8-45AD-9F3E-69ADA819F3FA}" destId="{8AC223B3-1A8E-4A53-8776-0395CA01455C}" srcOrd="0" destOrd="0" presId="urn:microsoft.com/office/officeart/2005/8/layout/process1"/>
    <dgm:cxn modelId="{D950871F-18EF-493F-8635-24060AA39C27}" type="presParOf" srcId="{8878101A-C8A1-47A4-B999-ABD2B50C015D}" destId="{A013DDD4-501F-4D87-8770-96AC067F10CF}" srcOrd="0" destOrd="0" presId="urn:microsoft.com/office/officeart/2005/8/layout/process1"/>
    <dgm:cxn modelId="{37185740-18EB-4F33-A1EA-9533F4D62178}" type="presParOf" srcId="{8878101A-C8A1-47A4-B999-ABD2B50C015D}" destId="{14D1714F-BD87-4BA7-91E6-16BD3370E277}" srcOrd="1" destOrd="0" presId="urn:microsoft.com/office/officeart/2005/8/layout/process1"/>
    <dgm:cxn modelId="{5533B3BC-3DB4-400A-9974-6DDA952C6421}" type="presParOf" srcId="{14D1714F-BD87-4BA7-91E6-16BD3370E277}" destId="{440B9F05-C3D0-494A-A4EB-6296AFA855D9}" srcOrd="0" destOrd="0" presId="urn:microsoft.com/office/officeart/2005/8/layout/process1"/>
    <dgm:cxn modelId="{12E38BB1-23E8-4786-8031-5B1357EA0CA2}" type="presParOf" srcId="{8878101A-C8A1-47A4-B999-ABD2B50C015D}" destId="{8AC223B3-1A8E-4A53-8776-0395CA01455C}" srcOrd="2" destOrd="0" presId="urn:microsoft.com/office/officeart/2005/8/layout/process1"/>
    <dgm:cxn modelId="{4CBB538B-A363-418A-AF20-D830AF79491C}" type="presParOf" srcId="{8878101A-C8A1-47A4-B999-ABD2B50C015D}" destId="{4069BD47-4F8D-4B3B-9B21-93B59684BD6E}" srcOrd="3" destOrd="0" presId="urn:microsoft.com/office/officeart/2005/8/layout/process1"/>
    <dgm:cxn modelId="{F5C64836-ED28-406E-85F8-0D6EBE8EA211}" type="presParOf" srcId="{4069BD47-4F8D-4B3B-9B21-93B59684BD6E}" destId="{D8AA15A0-C25D-4EB3-93CE-533BDAA63778}" srcOrd="0" destOrd="0" presId="urn:microsoft.com/office/officeart/2005/8/layout/process1"/>
    <dgm:cxn modelId="{9EBBCD0C-9323-442A-8BFB-3B9E467B9B6C}" type="presParOf" srcId="{8878101A-C8A1-47A4-B999-ABD2B50C015D}" destId="{B6F56F6B-264B-4E8B-A917-02AF5A70FFB4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E6D6DCF-8529-4788-9FF2-C87E5543B4E1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925FBF-0800-488B-B39B-A1A66CDE704D}">
      <dgm:prSet phldrT="[Texto]" phldr="1"/>
      <dgm:spPr>
        <a:blipFill rotWithShape="0">
          <a:blip xmlns:r="http://schemas.openxmlformats.org/officeDocument/2006/relationships" r:embed="rId1"/>
          <a:stretch>
            <a:fillRect/>
          </a:stretch>
        </a:blipFill>
        <a:ln w="38100">
          <a:solidFill>
            <a:schemeClr val="tx1"/>
          </a:solidFill>
        </a:ln>
      </dgm:spPr>
      <dgm:t>
        <a:bodyPr/>
        <a:lstStyle/>
        <a:p>
          <a:endParaRPr lang="pt-BR" dirty="0"/>
        </a:p>
      </dgm:t>
    </dgm:pt>
    <dgm:pt modelId="{27033EA5-E119-4478-B687-40E4307A7B38}" type="parTrans" cxnId="{DAE8DE23-9C2F-4EF6-8F3F-D418ABED5B31}">
      <dgm:prSet/>
      <dgm:spPr/>
      <dgm:t>
        <a:bodyPr/>
        <a:lstStyle/>
        <a:p>
          <a:endParaRPr lang="pt-BR"/>
        </a:p>
      </dgm:t>
    </dgm:pt>
    <dgm:pt modelId="{98B7A5F2-051E-4FF7-A91F-99CFE8DA3D3A}" type="sibTrans" cxnId="{DAE8DE23-9C2F-4EF6-8F3F-D418ABED5B31}">
      <dgm:prSet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endParaRPr lang="pt-BR"/>
        </a:p>
      </dgm:t>
    </dgm:pt>
    <dgm:pt modelId="{20E96B85-C1D8-45AD-9F3E-69ADA819F3FA}">
      <dgm:prSet phldrT="[Texto]" phldr="1"/>
      <dgm:spPr>
        <a:blipFill rotWithShape="0">
          <a:blip xmlns:r="http://schemas.openxmlformats.org/officeDocument/2006/relationships" r:embed="rId2"/>
          <a:stretch>
            <a:fillRect/>
          </a:stretch>
        </a:blipFill>
        <a:ln w="38100">
          <a:solidFill>
            <a:schemeClr val="tx1"/>
          </a:solidFill>
        </a:ln>
      </dgm:spPr>
      <dgm:t>
        <a:bodyPr/>
        <a:lstStyle/>
        <a:p>
          <a:endParaRPr lang="pt-BR"/>
        </a:p>
      </dgm:t>
    </dgm:pt>
    <dgm:pt modelId="{F2D1838A-732F-4B13-8521-0F6255E3FDEC}" type="parTrans" cxnId="{7334E831-28D6-4690-9BAA-E4A5EF646255}">
      <dgm:prSet/>
      <dgm:spPr/>
      <dgm:t>
        <a:bodyPr/>
        <a:lstStyle/>
        <a:p>
          <a:endParaRPr lang="pt-BR"/>
        </a:p>
      </dgm:t>
    </dgm:pt>
    <dgm:pt modelId="{EE8A53A7-6AFA-4E5A-8738-0B2EFD539AEE}" type="sibTrans" cxnId="{7334E831-28D6-4690-9BAA-E4A5EF646255}">
      <dgm:prSet/>
      <dgm:spPr/>
      <dgm:t>
        <a:bodyPr/>
        <a:lstStyle/>
        <a:p>
          <a:endParaRPr lang="pt-BR"/>
        </a:p>
      </dgm:t>
    </dgm:pt>
    <dgm:pt modelId="{8878101A-C8A1-47A4-B999-ABD2B50C015D}" type="pres">
      <dgm:prSet presAssocID="{0E6D6DCF-8529-4788-9FF2-C87E5543B4E1}" presName="Name0" presStyleCnt="0">
        <dgm:presLayoutVars>
          <dgm:dir/>
          <dgm:resizeHandles val="exact"/>
        </dgm:presLayoutVars>
      </dgm:prSet>
      <dgm:spPr/>
    </dgm:pt>
    <dgm:pt modelId="{A013DDD4-501F-4D87-8770-96AC067F10CF}" type="pres">
      <dgm:prSet presAssocID="{EB925FBF-0800-488B-B39B-A1A66CDE704D}" presName="node" presStyleLbl="node1" presStyleIdx="0" presStyleCnt="2" custScaleX="46673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14D1714F-BD87-4BA7-91E6-16BD3370E277}" type="pres">
      <dgm:prSet presAssocID="{98B7A5F2-051E-4FF7-A91F-99CFE8DA3D3A}" presName="sibTrans" presStyleLbl="sibTrans2D1" presStyleIdx="0" presStyleCnt="1"/>
      <dgm:spPr/>
      <dgm:t>
        <a:bodyPr/>
        <a:lstStyle/>
        <a:p>
          <a:endParaRPr lang="pt-BR"/>
        </a:p>
      </dgm:t>
    </dgm:pt>
    <dgm:pt modelId="{440B9F05-C3D0-494A-A4EB-6296AFA855D9}" type="pres">
      <dgm:prSet presAssocID="{98B7A5F2-051E-4FF7-A91F-99CFE8DA3D3A}" presName="connectorText" presStyleLbl="sibTrans2D1" presStyleIdx="0" presStyleCnt="1"/>
      <dgm:spPr/>
      <dgm:t>
        <a:bodyPr/>
        <a:lstStyle/>
        <a:p>
          <a:endParaRPr lang="pt-BR"/>
        </a:p>
      </dgm:t>
    </dgm:pt>
    <dgm:pt modelId="{8AC223B3-1A8E-4A53-8776-0395CA01455C}" type="pres">
      <dgm:prSet presAssocID="{20E96B85-C1D8-45AD-9F3E-69ADA819F3FA}" presName="node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</dgm:ptLst>
  <dgm:cxnLst>
    <dgm:cxn modelId="{8E2F995A-174B-4354-807D-BE8692D066B6}" type="presOf" srcId="{0E6D6DCF-8529-4788-9FF2-C87E5543B4E1}" destId="{8878101A-C8A1-47A4-B999-ABD2B50C015D}" srcOrd="0" destOrd="0" presId="urn:microsoft.com/office/officeart/2005/8/layout/process1"/>
    <dgm:cxn modelId="{BE20E05A-8B03-4CE3-8946-CBAA4471F0B4}" type="presOf" srcId="{98B7A5F2-051E-4FF7-A91F-99CFE8DA3D3A}" destId="{14D1714F-BD87-4BA7-91E6-16BD3370E277}" srcOrd="0" destOrd="0" presId="urn:microsoft.com/office/officeart/2005/8/layout/process1"/>
    <dgm:cxn modelId="{DAE8DE23-9C2F-4EF6-8F3F-D418ABED5B31}" srcId="{0E6D6DCF-8529-4788-9FF2-C87E5543B4E1}" destId="{EB925FBF-0800-488B-B39B-A1A66CDE704D}" srcOrd="0" destOrd="0" parTransId="{27033EA5-E119-4478-B687-40E4307A7B38}" sibTransId="{98B7A5F2-051E-4FF7-A91F-99CFE8DA3D3A}"/>
    <dgm:cxn modelId="{79B11A6D-6CB6-4F3D-8C29-9666A0716199}" type="presOf" srcId="{20E96B85-C1D8-45AD-9F3E-69ADA819F3FA}" destId="{8AC223B3-1A8E-4A53-8776-0395CA01455C}" srcOrd="0" destOrd="0" presId="urn:microsoft.com/office/officeart/2005/8/layout/process1"/>
    <dgm:cxn modelId="{9D8F5884-4619-4271-8AE6-D523F902F33E}" type="presOf" srcId="{EB925FBF-0800-488B-B39B-A1A66CDE704D}" destId="{A013DDD4-501F-4D87-8770-96AC067F10CF}" srcOrd="0" destOrd="0" presId="urn:microsoft.com/office/officeart/2005/8/layout/process1"/>
    <dgm:cxn modelId="{9DD34E9B-C083-435E-834E-440A4EBFA7E8}" type="presOf" srcId="{98B7A5F2-051E-4FF7-A91F-99CFE8DA3D3A}" destId="{440B9F05-C3D0-494A-A4EB-6296AFA855D9}" srcOrd="1" destOrd="0" presId="urn:microsoft.com/office/officeart/2005/8/layout/process1"/>
    <dgm:cxn modelId="{7334E831-28D6-4690-9BAA-E4A5EF646255}" srcId="{0E6D6DCF-8529-4788-9FF2-C87E5543B4E1}" destId="{20E96B85-C1D8-45AD-9F3E-69ADA819F3FA}" srcOrd="1" destOrd="0" parTransId="{F2D1838A-732F-4B13-8521-0F6255E3FDEC}" sibTransId="{EE8A53A7-6AFA-4E5A-8738-0B2EFD539AEE}"/>
    <dgm:cxn modelId="{320E2F1A-2A8A-4DFD-8617-30AB65842A87}" type="presParOf" srcId="{8878101A-C8A1-47A4-B999-ABD2B50C015D}" destId="{A013DDD4-501F-4D87-8770-96AC067F10CF}" srcOrd="0" destOrd="0" presId="urn:microsoft.com/office/officeart/2005/8/layout/process1"/>
    <dgm:cxn modelId="{F4B40CE5-FB03-4911-9C53-954984C1B938}" type="presParOf" srcId="{8878101A-C8A1-47A4-B999-ABD2B50C015D}" destId="{14D1714F-BD87-4BA7-91E6-16BD3370E277}" srcOrd="1" destOrd="0" presId="urn:microsoft.com/office/officeart/2005/8/layout/process1"/>
    <dgm:cxn modelId="{C106E5D3-F461-4545-9B73-8C2F5B58E295}" type="presParOf" srcId="{14D1714F-BD87-4BA7-91E6-16BD3370E277}" destId="{440B9F05-C3D0-494A-A4EB-6296AFA855D9}" srcOrd="0" destOrd="0" presId="urn:microsoft.com/office/officeart/2005/8/layout/process1"/>
    <dgm:cxn modelId="{83D5D5B0-DE2D-4354-B1EC-D11E871F1A84}" type="presParOf" srcId="{8878101A-C8A1-47A4-B999-ABD2B50C015D}" destId="{8AC223B3-1A8E-4A53-8776-0395CA01455C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1A2E1D-9029-4C56-AB8E-01910237A5F7}">
      <dsp:nvSpPr>
        <dsp:cNvPr id="0" name=""/>
        <dsp:cNvSpPr/>
      </dsp:nvSpPr>
      <dsp:spPr>
        <a:xfrm>
          <a:off x="4236" y="360217"/>
          <a:ext cx="1313330" cy="935748"/>
        </a:xfrm>
        <a:prstGeom prst="roundRect">
          <a:avLst>
            <a:gd name="adj" fmla="val 10000"/>
          </a:avLst>
        </a:prstGeom>
        <a:solidFill>
          <a:schemeClr val="lt1"/>
        </a:solidFill>
        <a:ln w="25400" cap="flat" cmpd="sng" algn="ctr">
          <a:solidFill>
            <a:schemeClr val="dk1"/>
          </a:solidFill>
          <a:prstDash val="solid"/>
        </a:ln>
        <a:effectLst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2400" b="1" kern="1200" dirty="0" smtClean="0"/>
            <a:t>Meio externo</a:t>
          </a:r>
          <a:endParaRPr lang="pt-BR" sz="2400" b="1" kern="1200" dirty="0"/>
        </a:p>
      </dsp:txBody>
      <dsp:txXfrm>
        <a:off x="31643" y="387624"/>
        <a:ext cx="1258516" cy="880934"/>
      </dsp:txXfrm>
    </dsp:sp>
    <dsp:sp modelId="{ED21197B-522A-4B7A-9867-37FB1CC670B4}">
      <dsp:nvSpPr>
        <dsp:cNvPr id="0" name=""/>
        <dsp:cNvSpPr/>
      </dsp:nvSpPr>
      <dsp:spPr>
        <a:xfrm>
          <a:off x="1448900" y="665238"/>
          <a:ext cx="278426" cy="325706"/>
        </a:xfrm>
        <a:prstGeom prst="rightArrow">
          <a:avLst>
            <a:gd name="adj1" fmla="val 60000"/>
            <a:gd name="adj2" fmla="val 50000"/>
          </a:avLst>
        </a:prstGeom>
        <a:solidFill>
          <a:schemeClr val="lt1"/>
        </a:solidFill>
        <a:ln w="25400" cap="flat" cmpd="sng" algn="ctr">
          <a:solidFill>
            <a:schemeClr val="accent2"/>
          </a:solidFill>
          <a:prstDash val="solid"/>
        </a:ln>
        <a:effectLst/>
      </dsp:spPr>
      <dsp:style>
        <a:lnRef idx="2">
          <a:schemeClr val="accent2"/>
        </a:lnRef>
        <a:fillRef idx="1">
          <a:schemeClr val="lt1"/>
        </a:fillRef>
        <a:effectRef idx="0">
          <a:schemeClr val="accent2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1400" kern="1200"/>
        </a:p>
      </dsp:txBody>
      <dsp:txXfrm>
        <a:off x="1448900" y="730379"/>
        <a:ext cx="194898" cy="195424"/>
      </dsp:txXfrm>
    </dsp:sp>
    <dsp:sp modelId="{54BA8595-5495-40E9-8C35-9BABF423FA4A}">
      <dsp:nvSpPr>
        <dsp:cNvPr id="0" name=""/>
        <dsp:cNvSpPr/>
      </dsp:nvSpPr>
      <dsp:spPr>
        <a:xfrm>
          <a:off x="1842899" y="360217"/>
          <a:ext cx="1313330" cy="935748"/>
        </a:xfrm>
        <a:prstGeom prst="roundRect">
          <a:avLst>
            <a:gd name="adj" fmla="val 10000"/>
          </a:avLst>
        </a:prstGeom>
        <a:solidFill>
          <a:schemeClr val="lt1"/>
        </a:solidFill>
        <a:ln w="25400" cap="flat" cmpd="sng" algn="ctr">
          <a:solidFill>
            <a:schemeClr val="dk1"/>
          </a:solidFill>
          <a:prstDash val="solid"/>
        </a:ln>
        <a:effectLst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2400" b="1" kern="1200" dirty="0" err="1" smtClean="0"/>
            <a:t>Porócito</a:t>
          </a:r>
          <a:endParaRPr lang="pt-BR" sz="2400" b="1" kern="1200" dirty="0"/>
        </a:p>
      </dsp:txBody>
      <dsp:txXfrm>
        <a:off x="1870306" y="387624"/>
        <a:ext cx="1258516" cy="880934"/>
      </dsp:txXfrm>
    </dsp:sp>
    <dsp:sp modelId="{65539F3B-B829-4F46-B1F6-8E05A091467C}">
      <dsp:nvSpPr>
        <dsp:cNvPr id="0" name=""/>
        <dsp:cNvSpPr/>
      </dsp:nvSpPr>
      <dsp:spPr>
        <a:xfrm>
          <a:off x="3287563" y="665238"/>
          <a:ext cx="278426" cy="325706"/>
        </a:xfrm>
        <a:prstGeom prst="rightArrow">
          <a:avLst>
            <a:gd name="adj1" fmla="val 60000"/>
            <a:gd name="adj2" fmla="val 50000"/>
          </a:avLst>
        </a:prstGeom>
        <a:solidFill>
          <a:schemeClr val="lt1"/>
        </a:solidFill>
        <a:ln w="25400" cap="flat" cmpd="sng" algn="ctr">
          <a:solidFill>
            <a:schemeClr val="accent2"/>
          </a:solidFill>
          <a:prstDash val="solid"/>
        </a:ln>
        <a:effectLst/>
      </dsp:spPr>
      <dsp:style>
        <a:lnRef idx="2">
          <a:schemeClr val="accent2"/>
        </a:lnRef>
        <a:fillRef idx="1">
          <a:schemeClr val="lt1"/>
        </a:fillRef>
        <a:effectRef idx="0">
          <a:schemeClr val="accent2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1400" kern="1200"/>
        </a:p>
      </dsp:txBody>
      <dsp:txXfrm>
        <a:off x="3287563" y="730379"/>
        <a:ext cx="194898" cy="195424"/>
      </dsp:txXfrm>
    </dsp:sp>
    <dsp:sp modelId="{F2A2DC09-0D2B-40F3-8099-6BE0EE72665B}">
      <dsp:nvSpPr>
        <dsp:cNvPr id="0" name=""/>
        <dsp:cNvSpPr/>
      </dsp:nvSpPr>
      <dsp:spPr>
        <a:xfrm>
          <a:off x="3681562" y="360217"/>
          <a:ext cx="1313330" cy="935748"/>
        </a:xfrm>
        <a:prstGeom prst="roundRect">
          <a:avLst>
            <a:gd name="adj" fmla="val 10000"/>
          </a:avLst>
        </a:prstGeom>
        <a:solidFill>
          <a:schemeClr val="lt1"/>
        </a:solidFill>
        <a:ln w="25400" cap="flat" cmpd="sng" algn="ctr">
          <a:solidFill>
            <a:schemeClr val="dk1"/>
          </a:solidFill>
          <a:prstDash val="solid"/>
        </a:ln>
        <a:effectLst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2400" b="1" kern="1200" dirty="0" smtClean="0"/>
            <a:t>Átrio</a:t>
          </a:r>
          <a:endParaRPr lang="pt-BR" sz="2400" b="1" kern="1200" dirty="0"/>
        </a:p>
      </dsp:txBody>
      <dsp:txXfrm>
        <a:off x="3708969" y="387624"/>
        <a:ext cx="1258516" cy="880934"/>
      </dsp:txXfrm>
    </dsp:sp>
    <dsp:sp modelId="{7262667C-F2FA-4F93-9D46-35C39D330A33}">
      <dsp:nvSpPr>
        <dsp:cNvPr id="0" name=""/>
        <dsp:cNvSpPr/>
      </dsp:nvSpPr>
      <dsp:spPr>
        <a:xfrm>
          <a:off x="5126226" y="665238"/>
          <a:ext cx="278426" cy="325706"/>
        </a:xfrm>
        <a:prstGeom prst="rightArrow">
          <a:avLst>
            <a:gd name="adj1" fmla="val 60000"/>
            <a:gd name="adj2" fmla="val 50000"/>
          </a:avLst>
        </a:prstGeom>
        <a:solidFill>
          <a:schemeClr val="lt1"/>
        </a:solidFill>
        <a:ln w="25400" cap="flat" cmpd="sng" algn="ctr">
          <a:solidFill>
            <a:schemeClr val="accent2"/>
          </a:solidFill>
          <a:prstDash val="solid"/>
        </a:ln>
        <a:effectLst/>
      </dsp:spPr>
      <dsp:style>
        <a:lnRef idx="2">
          <a:schemeClr val="accent2"/>
        </a:lnRef>
        <a:fillRef idx="1">
          <a:schemeClr val="lt1"/>
        </a:fillRef>
        <a:effectRef idx="0">
          <a:schemeClr val="accent2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1400" kern="1200"/>
        </a:p>
      </dsp:txBody>
      <dsp:txXfrm>
        <a:off x="5126226" y="730379"/>
        <a:ext cx="194898" cy="195424"/>
      </dsp:txXfrm>
    </dsp:sp>
    <dsp:sp modelId="{39599832-AF3D-4DC9-B1F9-C4D1593E29FA}">
      <dsp:nvSpPr>
        <dsp:cNvPr id="0" name=""/>
        <dsp:cNvSpPr/>
      </dsp:nvSpPr>
      <dsp:spPr>
        <a:xfrm>
          <a:off x="5520225" y="360217"/>
          <a:ext cx="1313330" cy="935748"/>
        </a:xfrm>
        <a:prstGeom prst="roundRect">
          <a:avLst>
            <a:gd name="adj" fmla="val 10000"/>
          </a:avLst>
        </a:prstGeom>
        <a:solidFill>
          <a:schemeClr val="lt1"/>
        </a:solidFill>
        <a:ln w="25400" cap="flat" cmpd="sng" algn="ctr">
          <a:solidFill>
            <a:schemeClr val="dk1"/>
          </a:solidFill>
          <a:prstDash val="solid"/>
        </a:ln>
        <a:effectLst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2400" b="1" kern="1200" dirty="0" smtClean="0"/>
            <a:t>Ósculo</a:t>
          </a:r>
          <a:endParaRPr lang="pt-BR" sz="2400" b="1" kern="1200" dirty="0"/>
        </a:p>
      </dsp:txBody>
      <dsp:txXfrm>
        <a:off x="5547632" y="387624"/>
        <a:ext cx="1258516" cy="880934"/>
      </dsp:txXfrm>
    </dsp:sp>
    <dsp:sp modelId="{1EA8B8C4-8008-47CF-8F64-FEFBA1AFAD14}">
      <dsp:nvSpPr>
        <dsp:cNvPr id="0" name=""/>
        <dsp:cNvSpPr/>
      </dsp:nvSpPr>
      <dsp:spPr>
        <a:xfrm>
          <a:off x="6964889" y="665238"/>
          <a:ext cx="278426" cy="325706"/>
        </a:xfrm>
        <a:prstGeom prst="rightArrow">
          <a:avLst>
            <a:gd name="adj1" fmla="val 60000"/>
            <a:gd name="adj2" fmla="val 50000"/>
          </a:avLst>
        </a:prstGeom>
        <a:solidFill>
          <a:schemeClr val="lt1"/>
        </a:solidFill>
        <a:ln w="25400" cap="flat" cmpd="sng" algn="ctr">
          <a:solidFill>
            <a:schemeClr val="accent2"/>
          </a:solidFill>
          <a:prstDash val="solid"/>
        </a:ln>
        <a:effectLst/>
      </dsp:spPr>
      <dsp:style>
        <a:lnRef idx="2">
          <a:schemeClr val="accent2"/>
        </a:lnRef>
        <a:fillRef idx="1">
          <a:schemeClr val="lt1"/>
        </a:fillRef>
        <a:effectRef idx="0">
          <a:schemeClr val="accent2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1400" kern="1200"/>
        </a:p>
      </dsp:txBody>
      <dsp:txXfrm>
        <a:off x="6964889" y="730379"/>
        <a:ext cx="194898" cy="195424"/>
      </dsp:txXfrm>
    </dsp:sp>
    <dsp:sp modelId="{55111A13-6EC1-4A32-81DC-10930E3A3A5D}">
      <dsp:nvSpPr>
        <dsp:cNvPr id="0" name=""/>
        <dsp:cNvSpPr/>
      </dsp:nvSpPr>
      <dsp:spPr>
        <a:xfrm>
          <a:off x="7358888" y="360217"/>
          <a:ext cx="1313330" cy="935748"/>
        </a:xfrm>
        <a:prstGeom prst="roundRect">
          <a:avLst>
            <a:gd name="adj" fmla="val 10000"/>
          </a:avLst>
        </a:prstGeom>
        <a:solidFill>
          <a:schemeClr val="lt1"/>
        </a:solidFill>
        <a:ln w="25400" cap="flat" cmpd="sng" algn="ctr">
          <a:solidFill>
            <a:schemeClr val="dk1"/>
          </a:solidFill>
          <a:prstDash val="solid"/>
        </a:ln>
        <a:effectLst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2400" b="1" kern="1200" dirty="0" smtClean="0"/>
            <a:t>Meio externo</a:t>
          </a:r>
          <a:endParaRPr lang="pt-BR" sz="2400" b="1" kern="1200" dirty="0"/>
        </a:p>
      </dsp:txBody>
      <dsp:txXfrm>
        <a:off x="7386295" y="387624"/>
        <a:ext cx="1258516" cy="88093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013DDD4-501F-4D87-8770-96AC067F10CF}">
      <dsp:nvSpPr>
        <dsp:cNvPr id="0" name=""/>
        <dsp:cNvSpPr/>
      </dsp:nvSpPr>
      <dsp:spPr>
        <a:xfrm>
          <a:off x="1902" y="781374"/>
          <a:ext cx="1790271" cy="1074162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1"/>
          <a:stretch>
            <a:fillRect/>
          </a:stretch>
        </a:blipFill>
        <a:ln w="381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4000" kern="1200" dirty="0"/>
        </a:p>
      </dsp:txBody>
      <dsp:txXfrm>
        <a:off x="33363" y="812835"/>
        <a:ext cx="1727349" cy="1011240"/>
      </dsp:txXfrm>
    </dsp:sp>
    <dsp:sp modelId="{14D1714F-BD87-4BA7-91E6-16BD3370E277}">
      <dsp:nvSpPr>
        <dsp:cNvPr id="0" name=""/>
        <dsp:cNvSpPr/>
      </dsp:nvSpPr>
      <dsp:spPr>
        <a:xfrm>
          <a:off x="1971200" y="1096462"/>
          <a:ext cx="379537" cy="443987"/>
        </a:xfrm>
        <a:prstGeom prst="rightArrow">
          <a:avLst>
            <a:gd name="adj1" fmla="val 60000"/>
            <a:gd name="adj2" fmla="val 50000"/>
          </a:avLst>
        </a:prstGeom>
        <a:solidFill>
          <a:schemeClr val="lt1"/>
        </a:solidFill>
        <a:ln w="25400" cap="flat" cmpd="sng" algn="ctr">
          <a:solidFill>
            <a:schemeClr val="accent2"/>
          </a:solidFill>
          <a:prstDash val="solid"/>
        </a:ln>
        <a:effectLst/>
      </dsp:spPr>
      <dsp:style>
        <a:lnRef idx="2">
          <a:schemeClr val="accent2"/>
        </a:lnRef>
        <a:fillRef idx="1">
          <a:schemeClr val="lt1"/>
        </a:fillRef>
        <a:effectRef idx="0">
          <a:schemeClr val="accent2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1900" kern="1200"/>
        </a:p>
      </dsp:txBody>
      <dsp:txXfrm>
        <a:off x="1971200" y="1185259"/>
        <a:ext cx="265676" cy="266393"/>
      </dsp:txXfrm>
    </dsp:sp>
    <dsp:sp modelId="{8AC223B3-1A8E-4A53-8776-0395CA01455C}">
      <dsp:nvSpPr>
        <dsp:cNvPr id="0" name=""/>
        <dsp:cNvSpPr/>
      </dsp:nvSpPr>
      <dsp:spPr>
        <a:xfrm>
          <a:off x="2508281" y="781374"/>
          <a:ext cx="1790271" cy="1074162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2"/>
          <a:stretch>
            <a:fillRect/>
          </a:stretch>
        </a:blipFill>
        <a:ln w="381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4000" kern="1200" dirty="0"/>
        </a:p>
      </dsp:txBody>
      <dsp:txXfrm>
        <a:off x="2539742" y="812835"/>
        <a:ext cx="1727349" cy="1011240"/>
      </dsp:txXfrm>
    </dsp:sp>
    <dsp:sp modelId="{4069BD47-4F8D-4B3B-9B21-93B59684BD6E}">
      <dsp:nvSpPr>
        <dsp:cNvPr id="0" name=""/>
        <dsp:cNvSpPr/>
      </dsp:nvSpPr>
      <dsp:spPr>
        <a:xfrm>
          <a:off x="4477580" y="1096462"/>
          <a:ext cx="379537" cy="443987"/>
        </a:xfrm>
        <a:prstGeom prst="rightArrow">
          <a:avLst>
            <a:gd name="adj1" fmla="val 60000"/>
            <a:gd name="adj2" fmla="val 50000"/>
          </a:avLst>
        </a:prstGeom>
        <a:solidFill>
          <a:schemeClr val="lt1"/>
        </a:solidFill>
        <a:ln w="25400" cap="flat" cmpd="sng" algn="ctr">
          <a:solidFill>
            <a:schemeClr val="accent2"/>
          </a:solidFill>
          <a:prstDash val="solid"/>
        </a:ln>
        <a:effectLst/>
      </dsp:spPr>
      <dsp:style>
        <a:lnRef idx="2">
          <a:schemeClr val="accent2"/>
        </a:lnRef>
        <a:fillRef idx="1">
          <a:schemeClr val="lt1"/>
        </a:fillRef>
        <a:effectRef idx="0">
          <a:schemeClr val="accent2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1900" kern="1200"/>
        </a:p>
      </dsp:txBody>
      <dsp:txXfrm>
        <a:off x="4477580" y="1185259"/>
        <a:ext cx="265676" cy="266393"/>
      </dsp:txXfrm>
    </dsp:sp>
    <dsp:sp modelId="{B6F56F6B-264B-4E8B-A917-02AF5A70FFB4}">
      <dsp:nvSpPr>
        <dsp:cNvPr id="0" name=""/>
        <dsp:cNvSpPr/>
      </dsp:nvSpPr>
      <dsp:spPr>
        <a:xfrm>
          <a:off x="5014661" y="576064"/>
          <a:ext cx="1441544" cy="1484782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3"/>
          <a:stretch>
            <a:fillRect/>
          </a:stretch>
        </a:blipFill>
        <a:ln w="381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3100" kern="1200" dirty="0"/>
        </a:p>
      </dsp:txBody>
      <dsp:txXfrm>
        <a:off x="5056882" y="618285"/>
        <a:ext cx="1357102" cy="1400340"/>
      </dsp:txXfrm>
    </dsp:sp>
    <dsp:sp modelId="{F38F0238-0CD7-4126-8A22-5508267E13E0}">
      <dsp:nvSpPr>
        <dsp:cNvPr id="0" name=""/>
        <dsp:cNvSpPr/>
      </dsp:nvSpPr>
      <dsp:spPr>
        <a:xfrm>
          <a:off x="6635233" y="1096462"/>
          <a:ext cx="379537" cy="443987"/>
        </a:xfrm>
        <a:prstGeom prst="rightArrow">
          <a:avLst>
            <a:gd name="adj1" fmla="val 60000"/>
            <a:gd name="adj2" fmla="val 50000"/>
          </a:avLst>
        </a:prstGeom>
        <a:solidFill>
          <a:schemeClr val="lt1"/>
        </a:solidFill>
        <a:ln w="25400" cap="flat" cmpd="sng" algn="ctr">
          <a:solidFill>
            <a:schemeClr val="accent2"/>
          </a:solidFill>
          <a:prstDash val="solid"/>
        </a:ln>
        <a:effectLst/>
      </dsp:spPr>
      <dsp:style>
        <a:lnRef idx="2">
          <a:schemeClr val="accent2"/>
        </a:lnRef>
        <a:fillRef idx="1">
          <a:schemeClr val="lt1"/>
        </a:fillRef>
        <a:effectRef idx="0">
          <a:schemeClr val="accent2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1900" kern="1200"/>
        </a:p>
      </dsp:txBody>
      <dsp:txXfrm>
        <a:off x="6635233" y="1185259"/>
        <a:ext cx="265676" cy="266393"/>
      </dsp:txXfrm>
    </dsp:sp>
    <dsp:sp modelId="{6D07EFEA-C4DD-4712-A933-947185E703DF}">
      <dsp:nvSpPr>
        <dsp:cNvPr id="0" name=""/>
        <dsp:cNvSpPr/>
      </dsp:nvSpPr>
      <dsp:spPr>
        <a:xfrm>
          <a:off x="7172314" y="781374"/>
          <a:ext cx="1790271" cy="1074162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4"/>
          <a:stretch>
            <a:fillRect/>
          </a:stretch>
        </a:blipFill>
        <a:ln w="381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5260" tIns="175260" rIns="175260" bIns="17526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4600" kern="1200" dirty="0"/>
        </a:p>
      </dsp:txBody>
      <dsp:txXfrm>
        <a:off x="7203775" y="812835"/>
        <a:ext cx="1727349" cy="101124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013DDD4-501F-4D87-8770-96AC067F10CF}">
      <dsp:nvSpPr>
        <dsp:cNvPr id="0" name=""/>
        <dsp:cNvSpPr/>
      </dsp:nvSpPr>
      <dsp:spPr>
        <a:xfrm>
          <a:off x="7404" y="92126"/>
          <a:ext cx="2213191" cy="1327914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1"/>
          <a:stretch>
            <a:fillRect/>
          </a:stretch>
        </a:blipFill>
        <a:ln w="381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lvl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4900" kern="1200" dirty="0"/>
        </a:p>
      </dsp:txBody>
      <dsp:txXfrm>
        <a:off x="46297" y="131019"/>
        <a:ext cx="2135405" cy="1250128"/>
      </dsp:txXfrm>
    </dsp:sp>
    <dsp:sp modelId="{14D1714F-BD87-4BA7-91E6-16BD3370E277}">
      <dsp:nvSpPr>
        <dsp:cNvPr id="0" name=""/>
        <dsp:cNvSpPr/>
      </dsp:nvSpPr>
      <dsp:spPr>
        <a:xfrm>
          <a:off x="2441915" y="481648"/>
          <a:ext cx="469196" cy="548871"/>
        </a:xfrm>
        <a:prstGeom prst="rightArrow">
          <a:avLst>
            <a:gd name="adj1" fmla="val 60000"/>
            <a:gd name="adj2" fmla="val 50000"/>
          </a:avLst>
        </a:prstGeom>
        <a:solidFill>
          <a:schemeClr val="lt1"/>
        </a:solidFill>
        <a:ln w="25400" cap="flat" cmpd="sng" algn="ctr">
          <a:solidFill>
            <a:schemeClr val="accent2"/>
          </a:solidFill>
          <a:prstDash val="solid"/>
        </a:ln>
        <a:effectLst/>
      </dsp:spPr>
      <dsp:style>
        <a:lnRef idx="2">
          <a:schemeClr val="accent2"/>
        </a:lnRef>
        <a:fillRef idx="1">
          <a:schemeClr val="lt1"/>
        </a:fillRef>
        <a:effectRef idx="0">
          <a:schemeClr val="accent2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2300" kern="1200"/>
        </a:p>
      </dsp:txBody>
      <dsp:txXfrm>
        <a:off x="2441915" y="591422"/>
        <a:ext cx="328437" cy="329323"/>
      </dsp:txXfrm>
    </dsp:sp>
    <dsp:sp modelId="{8AC223B3-1A8E-4A53-8776-0395CA01455C}">
      <dsp:nvSpPr>
        <dsp:cNvPr id="0" name=""/>
        <dsp:cNvSpPr/>
      </dsp:nvSpPr>
      <dsp:spPr>
        <a:xfrm>
          <a:off x="3105872" y="92126"/>
          <a:ext cx="2213191" cy="1327914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2"/>
          <a:stretch>
            <a:fillRect/>
          </a:stretch>
        </a:blipFill>
        <a:ln w="381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lvl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4900" kern="1200" dirty="0"/>
        </a:p>
      </dsp:txBody>
      <dsp:txXfrm>
        <a:off x="3144765" y="131019"/>
        <a:ext cx="2135405" cy="1250128"/>
      </dsp:txXfrm>
    </dsp:sp>
    <dsp:sp modelId="{4069BD47-4F8D-4B3B-9B21-93B59684BD6E}">
      <dsp:nvSpPr>
        <dsp:cNvPr id="0" name=""/>
        <dsp:cNvSpPr/>
      </dsp:nvSpPr>
      <dsp:spPr>
        <a:xfrm>
          <a:off x="5540382" y="481648"/>
          <a:ext cx="469196" cy="548871"/>
        </a:xfrm>
        <a:prstGeom prst="rightArrow">
          <a:avLst>
            <a:gd name="adj1" fmla="val 60000"/>
            <a:gd name="adj2" fmla="val 50000"/>
          </a:avLst>
        </a:prstGeom>
        <a:solidFill>
          <a:schemeClr val="lt1"/>
        </a:solidFill>
        <a:ln w="25400" cap="flat" cmpd="sng" algn="ctr">
          <a:solidFill>
            <a:schemeClr val="accent2"/>
          </a:solidFill>
          <a:prstDash val="solid"/>
        </a:ln>
        <a:effectLst/>
      </dsp:spPr>
      <dsp:style>
        <a:lnRef idx="2">
          <a:schemeClr val="accent2"/>
        </a:lnRef>
        <a:fillRef idx="1">
          <a:schemeClr val="lt1"/>
        </a:fillRef>
        <a:effectRef idx="0">
          <a:schemeClr val="accent2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2300" kern="1200"/>
        </a:p>
      </dsp:txBody>
      <dsp:txXfrm>
        <a:off x="5540382" y="591422"/>
        <a:ext cx="328437" cy="329323"/>
      </dsp:txXfrm>
    </dsp:sp>
    <dsp:sp modelId="{B6F56F6B-264B-4E8B-A917-02AF5A70FFB4}">
      <dsp:nvSpPr>
        <dsp:cNvPr id="0" name=""/>
        <dsp:cNvSpPr/>
      </dsp:nvSpPr>
      <dsp:spPr>
        <a:xfrm>
          <a:off x="6204340" y="92126"/>
          <a:ext cx="2213191" cy="1327914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3"/>
          <a:stretch>
            <a:fillRect/>
          </a:stretch>
        </a:blipFill>
        <a:ln w="381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lvl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4900" kern="1200" dirty="0"/>
        </a:p>
      </dsp:txBody>
      <dsp:txXfrm>
        <a:off x="6243233" y="131019"/>
        <a:ext cx="2135405" cy="125012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013DDD4-501F-4D87-8770-96AC067F10CF}">
      <dsp:nvSpPr>
        <dsp:cNvPr id="0" name=""/>
        <dsp:cNvSpPr/>
      </dsp:nvSpPr>
      <dsp:spPr>
        <a:xfrm>
          <a:off x="4245" y="0"/>
          <a:ext cx="2104325" cy="1512168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1"/>
          <a:stretch>
            <a:fillRect/>
          </a:stretch>
        </a:blipFill>
        <a:ln w="381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5260" tIns="175260" rIns="175260" bIns="17526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4600" kern="1200" dirty="0"/>
        </a:p>
      </dsp:txBody>
      <dsp:txXfrm>
        <a:off x="48535" y="44290"/>
        <a:ext cx="2015745" cy="1423588"/>
      </dsp:txXfrm>
    </dsp:sp>
    <dsp:sp modelId="{14D1714F-BD87-4BA7-91E6-16BD3370E277}">
      <dsp:nvSpPr>
        <dsp:cNvPr id="0" name=""/>
        <dsp:cNvSpPr/>
      </dsp:nvSpPr>
      <dsp:spPr>
        <a:xfrm>
          <a:off x="2559436" y="197010"/>
          <a:ext cx="955835" cy="1118146"/>
        </a:xfrm>
        <a:prstGeom prst="rightArrow">
          <a:avLst>
            <a:gd name="adj1" fmla="val 60000"/>
            <a:gd name="adj2" fmla="val 50000"/>
          </a:avLst>
        </a:prstGeom>
        <a:solidFill>
          <a:schemeClr val="lt1"/>
        </a:solidFill>
        <a:ln w="25400" cap="flat" cmpd="sng" algn="ctr">
          <a:solidFill>
            <a:schemeClr val="accent2"/>
          </a:solidFill>
          <a:prstDash val="solid"/>
        </a:ln>
        <a:effectLst/>
      </dsp:spPr>
      <dsp:style>
        <a:lnRef idx="2">
          <a:schemeClr val="accent2"/>
        </a:lnRef>
        <a:fillRef idx="1">
          <a:schemeClr val="lt1"/>
        </a:fillRef>
        <a:effectRef idx="0">
          <a:schemeClr val="accent2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4800" kern="1200"/>
        </a:p>
      </dsp:txBody>
      <dsp:txXfrm>
        <a:off x="2559436" y="420639"/>
        <a:ext cx="669085" cy="670888"/>
      </dsp:txXfrm>
    </dsp:sp>
    <dsp:sp modelId="{8AC223B3-1A8E-4A53-8776-0395CA01455C}">
      <dsp:nvSpPr>
        <dsp:cNvPr id="0" name=""/>
        <dsp:cNvSpPr/>
      </dsp:nvSpPr>
      <dsp:spPr>
        <a:xfrm>
          <a:off x="3912033" y="0"/>
          <a:ext cx="4508657" cy="1512168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2"/>
          <a:stretch>
            <a:fillRect/>
          </a:stretch>
        </a:blipFill>
        <a:ln w="381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6500" kern="1200"/>
        </a:p>
      </dsp:txBody>
      <dsp:txXfrm>
        <a:off x="3956323" y="44290"/>
        <a:ext cx="4420077" cy="142358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00.jpeg>
</file>

<file path=ppt/media/image101.jpeg>
</file>

<file path=ppt/media/image102.jpeg>
</file>

<file path=ppt/media/image103.jpeg>
</file>

<file path=ppt/media/image104.jpeg>
</file>

<file path=ppt/media/image105.jpeg>
</file>

<file path=ppt/media/image106.jpeg>
</file>

<file path=ppt/media/image107.jpeg>
</file>

<file path=ppt/media/image108.jpeg>
</file>

<file path=ppt/media/image109.jpeg>
</file>

<file path=ppt/media/image11.jpeg>
</file>

<file path=ppt/media/image110.jpeg>
</file>

<file path=ppt/media/image111.jpeg>
</file>

<file path=ppt/media/image112.jpeg>
</file>

<file path=ppt/media/image113.jpeg>
</file>

<file path=ppt/media/image114.jpeg>
</file>

<file path=ppt/media/image115.jpeg>
</file>

<file path=ppt/media/image116.jpeg>
</file>

<file path=ppt/media/image117.jpeg>
</file>

<file path=ppt/media/image118.jpeg>
</file>

<file path=ppt/media/image119.jpeg>
</file>

<file path=ppt/media/image12.jpeg>
</file>

<file path=ppt/media/image120.jpeg>
</file>

<file path=ppt/media/image121.jpeg>
</file>

<file path=ppt/media/image122.jpeg>
</file>

<file path=ppt/media/image123.jpeg>
</file>

<file path=ppt/media/image124.png>
</file>

<file path=ppt/media/image125.jpeg>
</file>

<file path=ppt/media/image126.jpeg>
</file>

<file path=ppt/media/image127.jpeg>
</file>

<file path=ppt/media/image128.jpeg>
</file>

<file path=ppt/media/image129.jpeg>
</file>

<file path=ppt/media/image13.jpeg>
</file>

<file path=ppt/media/image130.jpeg>
</file>

<file path=ppt/media/image131.jpeg>
</file>

<file path=ppt/media/image132.png>
</file>

<file path=ppt/media/image133.jpeg>
</file>

<file path=ppt/media/image134.png>
</file>

<file path=ppt/media/image135.jpeg>
</file>

<file path=ppt/media/image136.jpeg>
</file>

<file path=ppt/media/image137.jpeg>
</file>

<file path=ppt/media/image138.jpeg>
</file>

<file path=ppt/media/image139.jpeg>
</file>

<file path=ppt/media/image14.jpeg>
</file>

<file path=ppt/media/image140.jpeg>
</file>

<file path=ppt/media/image141.jpeg>
</file>

<file path=ppt/media/image142.gif>
</file>

<file path=ppt/media/image143.jpeg>
</file>

<file path=ppt/media/image144.jpeg>
</file>

<file path=ppt/media/image145.jpeg>
</file>

<file path=ppt/media/image146.jpeg>
</file>

<file path=ppt/media/image147.jpeg>
</file>

<file path=ppt/media/image148.jpeg>
</file>

<file path=ppt/media/image149.jpeg>
</file>

<file path=ppt/media/image15.jpeg>
</file>

<file path=ppt/media/image150.jpeg>
</file>

<file path=ppt/media/image151.jpeg>
</file>

<file path=ppt/media/image152.jpeg>
</file>

<file path=ppt/media/image153.jpeg>
</file>

<file path=ppt/media/image154.jpeg>
</file>

<file path=ppt/media/image155.jpeg>
</file>

<file path=ppt/media/image156.jpeg>
</file>

<file path=ppt/media/image157.jpeg>
</file>

<file path=ppt/media/image158.png>
</file>

<file path=ppt/media/image159.jpeg>
</file>

<file path=ppt/media/image16.jpeg>
</file>

<file path=ppt/media/image160.jpeg>
</file>

<file path=ppt/media/image161.jpeg>
</file>

<file path=ppt/media/image162.png>
</file>

<file path=ppt/media/image163.jpeg>
</file>

<file path=ppt/media/image164.jpeg>
</file>

<file path=ppt/media/image165.jpeg>
</file>

<file path=ppt/media/image166.jpeg>
</file>

<file path=ppt/media/image167.jpeg>
</file>

<file path=ppt/media/image168.jpeg>
</file>

<file path=ppt/media/image169.jpeg>
</file>

<file path=ppt/media/image17.jpeg>
</file>

<file path=ppt/media/image170.jpeg>
</file>

<file path=ppt/media/image171.jpeg>
</file>

<file path=ppt/media/image172.jpeg>
</file>

<file path=ppt/media/image173.jpeg>
</file>

<file path=ppt/media/image174.jpeg>
</file>

<file path=ppt/media/image175.jpeg>
</file>

<file path=ppt/media/image176.jpeg>
</file>

<file path=ppt/media/image177.jpeg>
</file>

<file path=ppt/media/image178.png>
</file>

<file path=ppt/media/image179.png>
</file>

<file path=ppt/media/image18.jpeg>
</file>

<file path=ppt/media/image180.png>
</file>

<file path=ppt/media/image181.png>
</file>

<file path=ppt/media/image182.png>
</file>

<file path=ppt/media/image183.png>
</file>

<file path=ppt/media/image184.png>
</file>

<file path=ppt/media/image185.png>
</file>

<file path=ppt/media/image186.png>
</file>

<file path=ppt/media/image187.jpeg>
</file>

<file path=ppt/media/image188.jpeg>
</file>

<file path=ppt/media/image189.jpeg>
</file>

<file path=ppt/media/image19.jpeg>
</file>

<file path=ppt/media/image190.jpeg>
</file>

<file path=ppt/media/image191.jpeg>
</file>

<file path=ppt/media/image192.png>
</file>

<file path=ppt/media/image193.jpeg>
</file>

<file path=ppt/media/image194.jpeg>
</file>

<file path=ppt/media/image195.jpeg>
</file>

<file path=ppt/media/image196.jpeg>
</file>

<file path=ppt/media/image197.jpeg>
</file>

<file path=ppt/media/image198.jpeg>
</file>

<file path=ppt/media/image199.jpeg>
</file>

<file path=ppt/media/image2.jpeg>
</file>

<file path=ppt/media/image20.jpeg>
</file>

<file path=ppt/media/image200.jpeg>
</file>

<file path=ppt/media/image201.jpeg>
</file>

<file path=ppt/media/image202.jpeg>
</file>

<file path=ppt/media/image203.jpeg>
</file>

<file path=ppt/media/image204.jpeg>
</file>

<file path=ppt/media/image205.jpeg>
</file>

<file path=ppt/media/image206.jpeg>
</file>

<file path=ppt/media/image207.jpeg>
</file>

<file path=ppt/media/image208.jpeg>
</file>

<file path=ppt/media/image209.jpeg>
</file>

<file path=ppt/media/image21.jpeg>
</file>

<file path=ppt/media/image210.jpeg>
</file>

<file path=ppt/media/image211.jpeg>
</file>

<file path=ppt/media/image212.jpeg>
</file>

<file path=ppt/media/image213.jpeg>
</file>

<file path=ppt/media/image214.jpeg>
</file>

<file path=ppt/media/image215.jpeg>
</file>

<file path=ppt/media/image216.jpeg>
</file>

<file path=ppt/media/image217.jpeg>
</file>

<file path=ppt/media/image218.jpeg>
</file>

<file path=ppt/media/image22.jpeg>
</file>

<file path=ppt/media/image23.pn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gif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40.jpeg>
</file>

<file path=ppt/media/image41.jpeg>
</file>

<file path=ppt/media/image42.jpeg>
</file>

<file path=ppt/media/image43.jpeg>
</file>

<file path=ppt/media/image44.jpeg>
</file>

<file path=ppt/media/image45.png>
</file>

<file path=ppt/media/image46.jpeg>
</file>

<file path=ppt/media/image47.jpeg>
</file>

<file path=ppt/media/image48.jpeg>
</file>

<file path=ppt/media/image49.jpeg>
</file>

<file path=ppt/media/image5.jpeg>
</file>

<file path=ppt/media/image50.jpeg>
</file>

<file path=ppt/media/image51.jpeg>
</file>

<file path=ppt/media/image52.jpeg>
</file>

<file path=ppt/media/image53.jpeg>
</file>

<file path=ppt/media/image54.jpeg>
</file>

<file path=ppt/media/image55.png>
</file>

<file path=ppt/media/image56.png>
</file>

<file path=ppt/media/image57.jpeg>
</file>

<file path=ppt/media/image58.jpeg>
</file>

<file path=ppt/media/image59.jpeg>
</file>

<file path=ppt/media/image6.jpeg>
</file>

<file path=ppt/media/image60.jpeg>
</file>

<file path=ppt/media/image61.jpeg>
</file>

<file path=ppt/media/image62.jpeg>
</file>

<file path=ppt/media/image63.jpeg>
</file>

<file path=ppt/media/image64.jpeg>
</file>

<file path=ppt/media/image65.jpeg>
</file>

<file path=ppt/media/image66.jpeg>
</file>

<file path=ppt/media/image67.jpeg>
</file>

<file path=ppt/media/image68.jpeg>
</file>

<file path=ppt/media/image69.png>
</file>

<file path=ppt/media/image7.jpeg>
</file>

<file path=ppt/media/image70.jpeg>
</file>

<file path=ppt/media/image71.png>
</file>

<file path=ppt/media/image72.jpeg>
</file>

<file path=ppt/media/image73.jpeg>
</file>

<file path=ppt/media/image74.jpeg>
</file>

<file path=ppt/media/image75.jpeg>
</file>

<file path=ppt/media/image76.jpeg>
</file>

<file path=ppt/media/image77.jpeg>
</file>

<file path=ppt/media/image78.jpeg>
</file>

<file path=ppt/media/image79.jpeg>
</file>

<file path=ppt/media/image8.jpeg>
</file>

<file path=ppt/media/image80.jpeg>
</file>

<file path=ppt/media/image81.jpeg>
</file>

<file path=ppt/media/image82.jpeg>
</file>

<file path=ppt/media/image83.jpeg>
</file>

<file path=ppt/media/image84.jpeg>
</file>

<file path=ppt/media/image85.jpeg>
</file>

<file path=ppt/media/image86.jpeg>
</file>

<file path=ppt/media/image87.jpeg>
</file>

<file path=ppt/media/image88.jpeg>
</file>

<file path=ppt/media/image89.jpeg>
</file>

<file path=ppt/media/image9.jpeg>
</file>

<file path=ppt/media/image90.jpeg>
</file>

<file path=ppt/media/image91.jpeg>
</file>

<file path=ppt/media/image92.png>
</file>

<file path=ppt/media/image93.jpeg>
</file>

<file path=ppt/media/image94.jpeg>
</file>

<file path=ppt/media/image95.jpeg>
</file>

<file path=ppt/media/image96.png>
</file>

<file path=ppt/media/image97.jpeg>
</file>

<file path=ppt/media/image98.jpeg>
</file>

<file path=ppt/media/image9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BB5D7-E113-4C11-BAE1-3EF9C119C59C}" type="datetimeFigureOut">
              <a:rPr lang="pt-BR" smtClean="0"/>
              <a:t>21/10/2016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C5A81-F955-4013-BFF0-108E200E1A7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06623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BB5D7-E113-4C11-BAE1-3EF9C119C59C}" type="datetimeFigureOut">
              <a:rPr lang="pt-BR" smtClean="0"/>
              <a:t>21/10/2016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C5A81-F955-4013-BFF0-108E200E1A7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01756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BB5D7-E113-4C11-BAE1-3EF9C119C59C}" type="datetimeFigureOut">
              <a:rPr lang="pt-BR" smtClean="0"/>
              <a:t>21/10/2016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C5A81-F955-4013-BFF0-108E200E1A7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613477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BB5D7-E113-4C11-BAE1-3EF9C119C59C}" type="datetimeFigureOut">
              <a:rPr lang="pt-BR" smtClean="0"/>
              <a:t>21/10/2016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C5A81-F955-4013-BFF0-108E200E1A7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78715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BB5D7-E113-4C11-BAE1-3EF9C119C59C}" type="datetimeFigureOut">
              <a:rPr lang="pt-BR" smtClean="0"/>
              <a:t>21/10/2016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C5A81-F955-4013-BFF0-108E200E1A7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699736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BB5D7-E113-4C11-BAE1-3EF9C119C59C}" type="datetimeFigureOut">
              <a:rPr lang="pt-BR" smtClean="0"/>
              <a:t>21/10/2016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C5A81-F955-4013-BFF0-108E200E1A7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940816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BB5D7-E113-4C11-BAE1-3EF9C119C59C}" type="datetimeFigureOut">
              <a:rPr lang="pt-BR" smtClean="0"/>
              <a:t>21/10/2016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C5A81-F955-4013-BFF0-108E200E1A7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000758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BB5D7-E113-4C11-BAE1-3EF9C119C59C}" type="datetimeFigureOut">
              <a:rPr lang="pt-BR" smtClean="0"/>
              <a:t>21/10/2016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C5A81-F955-4013-BFF0-108E200E1A7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772403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BB5D7-E113-4C11-BAE1-3EF9C119C59C}" type="datetimeFigureOut">
              <a:rPr lang="pt-BR" smtClean="0"/>
              <a:t>21/10/2016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C5A81-F955-4013-BFF0-108E200E1A7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208936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BB5D7-E113-4C11-BAE1-3EF9C119C59C}" type="datetimeFigureOut">
              <a:rPr lang="pt-BR" smtClean="0"/>
              <a:t>21/10/2016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C5A81-F955-4013-BFF0-108E200E1A7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336394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BB5D7-E113-4C11-BAE1-3EF9C119C59C}" type="datetimeFigureOut">
              <a:rPr lang="pt-BR" smtClean="0"/>
              <a:t>21/10/2016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C5A81-F955-4013-BFF0-108E200E1A7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52902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5BB5D7-E113-4C11-BAE1-3EF9C119C59C}" type="datetimeFigureOut">
              <a:rPr lang="pt-BR" smtClean="0"/>
              <a:t>21/10/2016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6C5A81-F955-4013-BFF0-108E200E1A7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62220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22.jpe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jpeg"/><Relationship Id="rId4" Type="http://schemas.openxmlformats.org/officeDocument/2006/relationships/image" Target="../media/image28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jpeg"/><Relationship Id="rId4" Type="http://schemas.openxmlformats.org/officeDocument/2006/relationships/image" Target="../media/image37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Relationship Id="rId9" Type="http://schemas.openxmlformats.org/officeDocument/2006/relationships/image" Target="../media/image8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eg"/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6.jpeg"/><Relationship Id="rId5" Type="http://schemas.openxmlformats.org/officeDocument/2006/relationships/image" Target="../media/image45.png"/><Relationship Id="rId4" Type="http://schemas.openxmlformats.org/officeDocument/2006/relationships/image" Target="../media/image44.jpe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jpeg"/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jpeg"/><Relationship Id="rId2" Type="http://schemas.openxmlformats.org/officeDocument/2006/relationships/image" Target="../media/image5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3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3.jpeg"/><Relationship Id="rId3" Type="http://schemas.openxmlformats.org/officeDocument/2006/relationships/image" Target="../media/image58.jpeg"/><Relationship Id="rId7" Type="http://schemas.openxmlformats.org/officeDocument/2006/relationships/image" Target="../media/image62.jpeg"/><Relationship Id="rId2" Type="http://schemas.openxmlformats.org/officeDocument/2006/relationships/image" Target="../media/image5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1.jpeg"/><Relationship Id="rId5" Type="http://schemas.openxmlformats.org/officeDocument/2006/relationships/image" Target="../media/image60.jpeg"/><Relationship Id="rId4" Type="http://schemas.openxmlformats.org/officeDocument/2006/relationships/image" Target="../media/image59.jpeg"/><Relationship Id="rId9" Type="http://schemas.openxmlformats.org/officeDocument/2006/relationships/image" Target="../media/image64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jpeg"/><Relationship Id="rId2" Type="http://schemas.openxmlformats.org/officeDocument/2006/relationships/image" Target="../media/image58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jpeg"/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jpeg"/><Relationship Id="rId7" Type="http://schemas.openxmlformats.org/officeDocument/2006/relationships/image" Target="../media/image74.jpe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3.jpeg"/><Relationship Id="rId5" Type="http://schemas.openxmlformats.org/officeDocument/2006/relationships/image" Target="../media/image72.jpeg"/><Relationship Id="rId4" Type="http://schemas.openxmlformats.org/officeDocument/2006/relationships/image" Target="../media/image71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jpeg"/><Relationship Id="rId2" Type="http://schemas.openxmlformats.org/officeDocument/2006/relationships/image" Target="../media/image7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3.jpeg"/><Relationship Id="rId5" Type="http://schemas.openxmlformats.org/officeDocument/2006/relationships/image" Target="../media/image69.png"/><Relationship Id="rId4" Type="http://schemas.openxmlformats.org/officeDocument/2006/relationships/image" Target="../media/image77.jpe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jpeg"/><Relationship Id="rId2" Type="http://schemas.openxmlformats.org/officeDocument/2006/relationships/image" Target="../media/image78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jpeg"/><Relationship Id="rId2" Type="http://schemas.openxmlformats.org/officeDocument/2006/relationships/image" Target="../media/image80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3.jpeg"/><Relationship Id="rId4" Type="http://schemas.openxmlformats.org/officeDocument/2006/relationships/image" Target="../media/image82.jpe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jpeg"/><Relationship Id="rId2" Type="http://schemas.openxmlformats.org/officeDocument/2006/relationships/image" Target="../media/image8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6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jpeg"/><Relationship Id="rId2" Type="http://schemas.openxmlformats.org/officeDocument/2006/relationships/image" Target="../media/image8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0.jpeg"/><Relationship Id="rId4" Type="http://schemas.openxmlformats.org/officeDocument/2006/relationships/image" Target="../media/image89.jpe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1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jpeg"/><Relationship Id="rId2" Type="http://schemas.openxmlformats.org/officeDocument/2006/relationships/image" Target="../media/image9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4.jpe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jpeg"/><Relationship Id="rId2" Type="http://schemas.openxmlformats.org/officeDocument/2006/relationships/image" Target="../media/image8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6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3.jpeg"/><Relationship Id="rId13" Type="http://schemas.openxmlformats.org/officeDocument/2006/relationships/image" Target="../media/image108.jpeg"/><Relationship Id="rId3" Type="http://schemas.openxmlformats.org/officeDocument/2006/relationships/image" Target="../media/image98.jpeg"/><Relationship Id="rId7" Type="http://schemas.openxmlformats.org/officeDocument/2006/relationships/image" Target="../media/image102.jpeg"/><Relationship Id="rId12" Type="http://schemas.openxmlformats.org/officeDocument/2006/relationships/image" Target="../media/image107.jpeg"/><Relationship Id="rId2" Type="http://schemas.openxmlformats.org/officeDocument/2006/relationships/image" Target="../media/image97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1.jpeg"/><Relationship Id="rId11" Type="http://schemas.openxmlformats.org/officeDocument/2006/relationships/image" Target="../media/image106.jpeg"/><Relationship Id="rId5" Type="http://schemas.openxmlformats.org/officeDocument/2006/relationships/image" Target="../media/image100.jpeg"/><Relationship Id="rId10" Type="http://schemas.openxmlformats.org/officeDocument/2006/relationships/image" Target="../media/image105.jpeg"/><Relationship Id="rId4" Type="http://schemas.openxmlformats.org/officeDocument/2006/relationships/image" Target="../media/image99.jpeg"/><Relationship Id="rId9" Type="http://schemas.openxmlformats.org/officeDocument/2006/relationships/image" Target="../media/image104.jpe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jpeg"/><Relationship Id="rId2" Type="http://schemas.openxmlformats.org/officeDocument/2006/relationships/image" Target="../media/image10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0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8.jpeg"/><Relationship Id="rId2" Type="http://schemas.openxmlformats.org/officeDocument/2006/relationships/image" Target="../media/image11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2.jpe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4.jpeg"/><Relationship Id="rId2" Type="http://schemas.openxmlformats.org/officeDocument/2006/relationships/image" Target="../media/image11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5.jpe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7.jpeg"/><Relationship Id="rId2" Type="http://schemas.openxmlformats.org/officeDocument/2006/relationships/image" Target="../media/image116.jpe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9.jpeg"/><Relationship Id="rId7" Type="http://schemas.openxmlformats.org/officeDocument/2006/relationships/image" Target="../media/image123.jpeg"/><Relationship Id="rId2" Type="http://schemas.openxmlformats.org/officeDocument/2006/relationships/image" Target="../media/image11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2.jpeg"/><Relationship Id="rId5" Type="http://schemas.openxmlformats.org/officeDocument/2006/relationships/image" Target="../media/image121.jpeg"/><Relationship Id="rId4" Type="http://schemas.openxmlformats.org/officeDocument/2006/relationships/image" Target="../media/image120.jpe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4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6.jpeg"/><Relationship Id="rId2" Type="http://schemas.openxmlformats.org/officeDocument/2006/relationships/image" Target="../media/image125.jpe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8.jpeg"/><Relationship Id="rId2" Type="http://schemas.openxmlformats.org/officeDocument/2006/relationships/image" Target="../media/image127.jpe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jpeg"/><Relationship Id="rId2" Type="http://schemas.openxmlformats.org/officeDocument/2006/relationships/image" Target="../media/image129.jpe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3.jpeg"/><Relationship Id="rId2" Type="http://schemas.openxmlformats.org/officeDocument/2006/relationships/image" Target="../media/image132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4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0.jpeg"/><Relationship Id="rId3" Type="http://schemas.openxmlformats.org/officeDocument/2006/relationships/image" Target="../media/image135.jpeg"/><Relationship Id="rId7" Type="http://schemas.openxmlformats.org/officeDocument/2006/relationships/image" Target="../media/image139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8.jpeg"/><Relationship Id="rId5" Type="http://schemas.openxmlformats.org/officeDocument/2006/relationships/image" Target="../media/image137.jpeg"/><Relationship Id="rId4" Type="http://schemas.openxmlformats.org/officeDocument/2006/relationships/image" Target="../media/image136.jpeg"/><Relationship Id="rId9" Type="http://schemas.openxmlformats.org/officeDocument/2006/relationships/image" Target="../media/image141.jpeg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3.jpeg"/><Relationship Id="rId2" Type="http://schemas.openxmlformats.org/officeDocument/2006/relationships/image" Target="../media/image142.gif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0.jpeg"/><Relationship Id="rId3" Type="http://schemas.openxmlformats.org/officeDocument/2006/relationships/image" Target="../media/image145.jpeg"/><Relationship Id="rId7" Type="http://schemas.openxmlformats.org/officeDocument/2006/relationships/image" Target="../media/image149.jpeg"/><Relationship Id="rId2" Type="http://schemas.openxmlformats.org/officeDocument/2006/relationships/image" Target="../media/image14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8.jpeg"/><Relationship Id="rId5" Type="http://schemas.openxmlformats.org/officeDocument/2006/relationships/image" Target="../media/image147.jpeg"/><Relationship Id="rId4" Type="http://schemas.openxmlformats.org/officeDocument/2006/relationships/image" Target="../media/image146.jpeg"/><Relationship Id="rId9" Type="http://schemas.openxmlformats.org/officeDocument/2006/relationships/image" Target="../media/image151.jpe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3.jpeg"/><Relationship Id="rId2" Type="http://schemas.openxmlformats.org/officeDocument/2006/relationships/image" Target="../media/image15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5.jpeg"/><Relationship Id="rId4" Type="http://schemas.openxmlformats.org/officeDocument/2006/relationships/image" Target="../media/image154.jpe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7.jpeg"/><Relationship Id="rId2" Type="http://schemas.openxmlformats.org/officeDocument/2006/relationships/image" Target="../media/image156.jpe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9.jpeg"/><Relationship Id="rId2" Type="http://schemas.openxmlformats.org/officeDocument/2006/relationships/image" Target="../media/image15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0.jpe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2.png"/><Relationship Id="rId2" Type="http://schemas.openxmlformats.org/officeDocument/2006/relationships/image" Target="../media/image16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jpeg"/><Relationship Id="rId5" Type="http://schemas.openxmlformats.org/officeDocument/2006/relationships/image" Target="../media/image19.jpeg"/><Relationship Id="rId4" Type="http://schemas.openxmlformats.org/officeDocument/2006/relationships/image" Target="../media/image18.jpeg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5.jpeg"/><Relationship Id="rId2" Type="http://schemas.openxmlformats.org/officeDocument/2006/relationships/image" Target="../media/image16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6.jpe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8.jpeg"/><Relationship Id="rId2" Type="http://schemas.openxmlformats.org/officeDocument/2006/relationships/image" Target="../media/image167.jpe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0.jpeg"/><Relationship Id="rId2" Type="http://schemas.openxmlformats.org/officeDocument/2006/relationships/image" Target="../media/image16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1.jpeg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3.jpeg"/><Relationship Id="rId2" Type="http://schemas.openxmlformats.org/officeDocument/2006/relationships/image" Target="../media/image17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5.jpeg"/><Relationship Id="rId4" Type="http://schemas.openxmlformats.org/officeDocument/2006/relationships/image" Target="../media/image174.jpeg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6.jpe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7.jpe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13" Type="http://schemas.openxmlformats.org/officeDocument/2006/relationships/diagramLayout" Target="../diagrams/layout4.xml"/><Relationship Id="rId3" Type="http://schemas.openxmlformats.org/officeDocument/2006/relationships/diagramLayout" Target="../diagrams/layout2.xml"/><Relationship Id="rId7" Type="http://schemas.openxmlformats.org/officeDocument/2006/relationships/diagramData" Target="../diagrams/data3.xml"/><Relationship Id="rId12" Type="http://schemas.openxmlformats.org/officeDocument/2006/relationships/diagramData" Target="../diagrams/data4.xml"/><Relationship Id="rId2" Type="http://schemas.openxmlformats.org/officeDocument/2006/relationships/diagramData" Target="../diagrams/data2.xml"/><Relationship Id="rId16" Type="http://schemas.microsoft.com/office/2007/relationships/diagramDrawing" Target="../diagrams/drawing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11" Type="http://schemas.microsoft.com/office/2007/relationships/diagramDrawing" Target="../diagrams/drawing3.xml"/><Relationship Id="rId5" Type="http://schemas.openxmlformats.org/officeDocument/2006/relationships/diagramColors" Target="../diagrams/colors2.xml"/><Relationship Id="rId15" Type="http://schemas.openxmlformats.org/officeDocument/2006/relationships/diagramColors" Target="../diagrams/colors4.xml"/><Relationship Id="rId10" Type="http://schemas.openxmlformats.org/officeDocument/2006/relationships/diagramColors" Target="../diagrams/colors3.xml"/><Relationship Id="rId4" Type="http://schemas.openxmlformats.org/officeDocument/2006/relationships/diagramQuickStyle" Target="../diagrams/quickStyle2.xml"/><Relationship Id="rId9" Type="http://schemas.openxmlformats.org/officeDocument/2006/relationships/diagramQuickStyle" Target="../diagrams/quickStyle3.xml"/><Relationship Id="rId14" Type="http://schemas.openxmlformats.org/officeDocument/2006/relationships/diagramQuickStyle" Target="../diagrams/quickStyle4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8.jpeg"/><Relationship Id="rId2" Type="http://schemas.openxmlformats.org/officeDocument/2006/relationships/image" Target="../media/image187.jpe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9.jpe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1.jpeg"/><Relationship Id="rId2" Type="http://schemas.openxmlformats.org/officeDocument/2006/relationships/image" Target="../media/image190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2.png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4.jpeg"/><Relationship Id="rId2" Type="http://schemas.openxmlformats.org/officeDocument/2006/relationships/image" Target="../media/image19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7.jpeg"/><Relationship Id="rId5" Type="http://schemas.openxmlformats.org/officeDocument/2006/relationships/image" Target="../media/image196.jpeg"/><Relationship Id="rId4" Type="http://schemas.openxmlformats.org/officeDocument/2006/relationships/image" Target="../media/image195.jpeg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9.jpeg"/><Relationship Id="rId2" Type="http://schemas.openxmlformats.org/officeDocument/2006/relationships/image" Target="../media/image19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1.jpeg"/><Relationship Id="rId4" Type="http://schemas.openxmlformats.org/officeDocument/2006/relationships/image" Target="../media/image200.jpeg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3.jpeg"/><Relationship Id="rId7" Type="http://schemas.openxmlformats.org/officeDocument/2006/relationships/image" Target="../media/image207.jpeg"/><Relationship Id="rId2" Type="http://schemas.openxmlformats.org/officeDocument/2006/relationships/image" Target="../media/image202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6.jpeg"/><Relationship Id="rId5" Type="http://schemas.openxmlformats.org/officeDocument/2006/relationships/image" Target="../media/image205.jpeg"/><Relationship Id="rId4" Type="http://schemas.openxmlformats.org/officeDocument/2006/relationships/image" Target="../media/image204.jpeg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8.jpeg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0.jpeg"/><Relationship Id="rId2" Type="http://schemas.openxmlformats.org/officeDocument/2006/relationships/image" Target="../media/image20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1.jpeg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3.jpeg"/><Relationship Id="rId2" Type="http://schemas.openxmlformats.org/officeDocument/2006/relationships/image" Target="../media/image21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5.jpeg"/><Relationship Id="rId4" Type="http://schemas.openxmlformats.org/officeDocument/2006/relationships/image" Target="../media/image214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7.jpeg"/><Relationship Id="rId2" Type="http://schemas.openxmlformats.org/officeDocument/2006/relationships/image" Target="../media/image21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smtClean="0"/>
              <a:t>Invertebrados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3203848" y="5445224"/>
            <a:ext cx="6400800" cy="1752600"/>
          </a:xfrm>
        </p:spPr>
        <p:txBody>
          <a:bodyPr/>
          <a:lstStyle/>
          <a:p>
            <a:r>
              <a:rPr lang="pt-BR" dirty="0" smtClean="0">
                <a:solidFill>
                  <a:schemeClr val="tx1"/>
                </a:solidFill>
              </a:rPr>
              <a:t>Pedro César Soares de Freitas</a:t>
            </a:r>
          </a:p>
          <a:p>
            <a:r>
              <a:rPr lang="pt-BR" dirty="0" smtClean="0">
                <a:solidFill>
                  <a:schemeClr val="tx1"/>
                </a:solidFill>
              </a:rPr>
              <a:t>freitaspedrocesar@gmail.com</a:t>
            </a:r>
            <a:endParaRPr lang="pt-B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1377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67544" y="44624"/>
            <a:ext cx="8219256" cy="381642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dirty="0" smtClean="0"/>
              <a:t>. Principais tipos celulares: </a:t>
            </a:r>
          </a:p>
          <a:p>
            <a:pPr marL="0" indent="0">
              <a:buNone/>
            </a:pPr>
            <a:endParaRPr lang="pt-BR" dirty="0" smtClean="0"/>
          </a:p>
          <a:p>
            <a:pPr>
              <a:buFontTx/>
              <a:buChar char="-"/>
            </a:pPr>
            <a:r>
              <a:rPr lang="pt-BR" b="1" dirty="0" err="1" smtClean="0"/>
              <a:t>Coanócito</a:t>
            </a:r>
            <a:r>
              <a:rPr lang="pt-BR" b="1" dirty="0"/>
              <a:t>:</a:t>
            </a:r>
            <a:r>
              <a:rPr lang="pt-BR" dirty="0" smtClean="0"/>
              <a:t> Célula flagelada, que promove a circulação da água do corpo das esponjas</a:t>
            </a:r>
          </a:p>
          <a:p>
            <a:pPr>
              <a:buFontTx/>
              <a:buChar char="-"/>
            </a:pPr>
            <a:endParaRPr lang="pt-BR" dirty="0" smtClean="0"/>
          </a:p>
          <a:p>
            <a:pPr>
              <a:buFontTx/>
              <a:buChar char="-"/>
            </a:pPr>
            <a:r>
              <a:rPr lang="pt-BR" b="1" dirty="0" err="1" smtClean="0"/>
              <a:t>Porócito</a:t>
            </a:r>
            <a:r>
              <a:rPr lang="pt-BR" b="1" dirty="0" smtClean="0"/>
              <a:t>:</a:t>
            </a:r>
            <a:r>
              <a:rPr lang="pt-BR" dirty="0" smtClean="0"/>
              <a:t> Célula especial, que conta com um orifício por onde entra a água</a:t>
            </a:r>
            <a:endParaRPr lang="pt-BR" dirty="0"/>
          </a:p>
        </p:txBody>
      </p:sp>
      <p:pic>
        <p:nvPicPr>
          <p:cNvPr id="1028" name="Picture 4" descr="https://lh6.googleusercontent.com/8-Jud4maGdS_Lm-jjQRMGPJdpSbXtmQ8oeN88qi9p58AhxzBBIWJbbcJKeKdJjRNddg-19L5gnl0qUPYQR_84UJGYqwmnjHcYLYdN4vgjQKm8gxoP61fNYWf7Q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5696" y="3861048"/>
            <a:ext cx="5739187" cy="289249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7251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://upload.wikimedia.org/wikipedia/commons/b/bb/Ascon_anatomia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8910" y="193856"/>
            <a:ext cx="5642099" cy="662824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aixaDeTexto 5"/>
          <p:cNvSpPr txBox="1"/>
          <p:nvPr/>
        </p:nvSpPr>
        <p:spPr>
          <a:xfrm>
            <a:off x="1992567" y="620688"/>
            <a:ext cx="1320865" cy="523220"/>
          </a:xfrm>
          <a:prstGeom prst="rect">
            <a:avLst/>
          </a:prstGeom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800" b="1" dirty="0" smtClean="0">
                <a:solidFill>
                  <a:schemeClr val="tx1"/>
                </a:solidFill>
              </a:rPr>
              <a:t>Interior</a:t>
            </a:r>
            <a:endParaRPr lang="pt-BR" sz="2800" b="1" dirty="0">
              <a:solidFill>
                <a:schemeClr val="tx1"/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6004642" y="5012392"/>
            <a:ext cx="1475769" cy="523220"/>
          </a:xfrm>
          <a:prstGeom prst="rect">
            <a:avLst/>
          </a:prstGeom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chemeClr val="tx1"/>
                </a:solidFill>
              </a:rPr>
              <a:t>E</a:t>
            </a:r>
            <a:r>
              <a:rPr lang="pt-BR" sz="2800" b="1" dirty="0" smtClean="0">
                <a:solidFill>
                  <a:schemeClr val="tx1"/>
                </a:solidFill>
              </a:rPr>
              <a:t>xterior</a:t>
            </a:r>
            <a:endParaRPr lang="pt-BR" sz="2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72518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1143000"/>
          </a:xfrm>
        </p:spPr>
        <p:txBody>
          <a:bodyPr/>
          <a:lstStyle/>
          <a:p>
            <a:r>
              <a:rPr lang="pt-BR" dirty="0" smtClean="0"/>
              <a:t>Porífera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2048" y="764704"/>
            <a:ext cx="8229600" cy="4525963"/>
          </a:xfrm>
        </p:spPr>
        <p:txBody>
          <a:bodyPr/>
          <a:lstStyle/>
          <a:p>
            <a:r>
              <a:rPr lang="pt-BR" b="1" dirty="0" smtClean="0"/>
              <a:t>Alimentação</a:t>
            </a:r>
            <a:r>
              <a:rPr lang="pt-BR" dirty="0" smtClean="0"/>
              <a:t>:</a:t>
            </a:r>
          </a:p>
          <a:p>
            <a:endParaRPr lang="pt-BR" dirty="0"/>
          </a:p>
          <a:p>
            <a:pPr marL="0" indent="0">
              <a:buNone/>
            </a:pPr>
            <a:r>
              <a:rPr lang="pt-BR" dirty="0" smtClean="0"/>
              <a:t>. Filtração da água que circula dentro do corpo do animal </a:t>
            </a:r>
          </a:p>
          <a:p>
            <a:pPr marL="0" indent="0">
              <a:buNone/>
            </a:pPr>
            <a:endParaRPr lang="pt-BR" dirty="0"/>
          </a:p>
          <a:p>
            <a:pPr>
              <a:buFont typeface="Wingdings" panose="05000000000000000000" pitchFamily="2" charset="2"/>
              <a:buChar char="v"/>
            </a:pPr>
            <a:r>
              <a:rPr lang="pt-BR" dirty="0" smtClean="0"/>
              <a:t> Sentido da circulação:</a:t>
            </a:r>
            <a:endParaRPr lang="pt-BR" dirty="0"/>
          </a:p>
        </p:txBody>
      </p:sp>
      <p:graphicFrame>
        <p:nvGraphicFramePr>
          <p:cNvPr id="4" name="Diagrama 3"/>
          <p:cNvGraphicFramePr/>
          <p:nvPr>
            <p:extLst>
              <p:ext uri="{D42A27DB-BD31-4B8C-83A1-F6EECF244321}">
                <p14:modId xmlns:p14="http://schemas.microsoft.com/office/powerpoint/2010/main" val="1150314630"/>
              </p:ext>
            </p:extLst>
          </p:nvPr>
        </p:nvGraphicFramePr>
        <p:xfrm>
          <a:off x="323528" y="5085184"/>
          <a:ext cx="8676456" cy="16561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Picture 2" descr="http://sitehelpme.xpg.uol.com.br/HelpMe/filo-porifera.jp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2120" y="2673583"/>
            <a:ext cx="2464259" cy="226711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Conector de seta reta 6"/>
          <p:cNvCxnSpPr/>
          <p:nvPr/>
        </p:nvCxnSpPr>
        <p:spPr>
          <a:xfrm>
            <a:off x="5436096" y="4149080"/>
            <a:ext cx="1152128" cy="0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de seta reta 7"/>
          <p:cNvCxnSpPr/>
          <p:nvPr/>
        </p:nvCxnSpPr>
        <p:spPr>
          <a:xfrm flipV="1">
            <a:off x="6879665" y="3484240"/>
            <a:ext cx="0" cy="872480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de seta reta 9"/>
          <p:cNvCxnSpPr/>
          <p:nvPr/>
        </p:nvCxnSpPr>
        <p:spPr>
          <a:xfrm flipV="1">
            <a:off x="6879665" y="2492896"/>
            <a:ext cx="576064" cy="656456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de seta reta 13"/>
          <p:cNvCxnSpPr/>
          <p:nvPr/>
        </p:nvCxnSpPr>
        <p:spPr>
          <a:xfrm flipH="1" flipV="1">
            <a:off x="6376783" y="2529959"/>
            <a:ext cx="507466" cy="656456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72518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1980728" y="652600"/>
            <a:ext cx="8229600" cy="1143000"/>
          </a:xfrm>
        </p:spPr>
        <p:txBody>
          <a:bodyPr/>
          <a:lstStyle/>
          <a:p>
            <a:r>
              <a:rPr lang="pt-BR" dirty="0" smtClean="0"/>
              <a:t>Porífera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76200" y="2209800"/>
            <a:ext cx="8229600" cy="4525963"/>
          </a:xfrm>
        </p:spPr>
        <p:txBody>
          <a:bodyPr/>
          <a:lstStyle/>
          <a:p>
            <a:r>
              <a:rPr lang="pt-BR" b="1" dirty="0" smtClean="0"/>
              <a:t>Importância</a:t>
            </a:r>
            <a:r>
              <a:rPr lang="pt-BR" dirty="0" smtClean="0"/>
              <a:t>:</a:t>
            </a:r>
          </a:p>
          <a:p>
            <a:endParaRPr lang="pt-BR" dirty="0"/>
          </a:p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b="1" dirty="0" smtClean="0"/>
              <a:t>Ecológica</a:t>
            </a:r>
            <a:r>
              <a:rPr lang="pt-BR" dirty="0" smtClean="0"/>
              <a:t>: faz parte de teias alimentares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b="1" dirty="0" smtClean="0"/>
              <a:t>Econômica</a:t>
            </a:r>
            <a:r>
              <a:rPr lang="pt-BR" dirty="0" smtClean="0"/>
              <a:t>: esponjas de banho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b="1" dirty="0" smtClean="0"/>
              <a:t>Saúde</a:t>
            </a:r>
            <a:r>
              <a:rPr lang="pt-BR" dirty="0" smtClean="0"/>
              <a:t>: fonte de novos fármacos</a:t>
            </a:r>
            <a:endParaRPr lang="pt-BR" dirty="0"/>
          </a:p>
        </p:txBody>
      </p:sp>
      <p:pic>
        <p:nvPicPr>
          <p:cNvPr id="7170" name="Picture 2" descr="http://img.alibaba.com/photo/10961768/Natural_Sea_Sponge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404664"/>
            <a:ext cx="4139952" cy="278187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72518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6" name="Picture 4" descr="http://marsemfim.com.br/wp-content/uploads/2014/12/agua-viva-nadando-f2c83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875"/>
            <a:ext cx="3923183" cy="294238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utoShape 8" descr="data:image/jpeg;base64,/9j/4AAQSkZJRgABAQAAAQABAAD/2wCEAAkGBxEPEBQUEBAUFA8REhUSGRQVFBUVFxQQFBQXFhQXGBYYHCggGBoxGxQVITEhJikrLi4uGB8zODMsNygtLisBCgoKDg0OGRAQGywmHiQvLCwsLywsLCwsLCwsLCwsLCwsLCwsLCwsLCwsLCwsLCwsLCwsLCwsLCwsLCwsLCwsLP/AABEIAMYA/wMBIgACEQEDEQH/xAAcAAEAAgMBAQEAAAAAAAAAAAAAAQUCBgcEAwj/xAA/EAABAwIDBAgDBgQFBQAAAAABAAIDBBESITEFBkFRExYiVGFxlNIHMkIUI1KBkbEVYqHRJDM0U5IXQ3TB8P/EABkBAQADAQEAAAAAAAAAAAAAAAABAgMEBf/EACIRAQACAgIDAQADAQAAAAAAAAABAgMRITEEEkFREyKBFf/aAAwDAQACEQMRAD8A5J1or+/1XqJfcs4t6K6+ddVW/wDIl9ypUQXcu8m0Gn/XVVuH+Il0/wCS+fWiv7/Veol9y+NOemZ0drvaCWnS68Dm2PkoFr1or+/1XqJfcnWiv7/Veol9yqVCkW/Wiv7/AFXqJfcnWiv7/Veol9yqEQW/Wev7/Veol9ydaK/v9V6iX3KoRBb9aK/v9V6iX3J1or+/1XqJfcqhEFv1or+/1XqJfcnWiv7/AFXqJfcqhTZBtmy9vVvRSyPraghrbWdVTAnFxaMWZVSd56/v9V6iX3L0VRMdHG0Yh0nadlk4Z5A8NNFQuUQiFt1or+/1XqJfcnWiv7/Veol9yqEUpW/Wiv7/AFXqJfcnWiv7/Veol9yqEQW/Wiv7/Veol9ydaK/v9V6iX3KoRBb9aK/v9V6iX3J1or+/1XqJfcqhEFv1or+/1XqJfcnWiv7/AFXqJfcqhEFv1or+/wBV6iX3J1or+/1XqJfcqhEFv1or+/1XqJfcnWiv7/Veol9yqEQW/Wiv7/Veol9ydaK/v9V6iX3KoRAREQfWnlLHBw1ab/otgqOirGgts2o0wjIWC1tZMeWm4NiOKjSJh6K2hkhNpGFt9L8R4LylbNE47QjwucBNEOz/ADDy5rXqmB0bi1ws4GxCRJEviilQpSIiICIiAvdsmEPmYHfKXZ2NjbwPNeIK+3Npw+pGJjXsaxznA2yAGoJ0de2aImeGO9pb05awk4BhJIIP5g8VRlenaUrnyvLiScRF3G5yNszxXlQjoRERIiIgIiICIiAiIgIiICIiAiIgIiIClQiD6wTOY4OaSHNNwRwK3OP7PtWINzZXNbkc7PtqStIXpoK6SB4fE4te3QhRpWY+vU7ZJZMYp3tiLQSXOzGQyA53VdI2xyW9Um0aba33dWGRVRFmzNbbE8aA/wBvErXN4N3ZqJ1n2dHlaRvym/7FIkrP6pUWRasVKwiIgkLa9zYmmOpcWNeWR3wubiJJxBoa0ZniT5BaoFt2x5zDQSuxuifazMLS0ytcbOOMcRawtpc80Vs1EoiFFmTm2AN9eHJYKVCAiIgIiICIiAiIgIiICIiAiIgIiIClQiApChEGQctu3b3wETRDVxCam0zHaaBpnxF1p6yBTSJiJ7dE2xuNFUsdNs6eKSw/ymX7R44bns25FaBU0r4nFkjS17TYgixBXt2LtuakfiheQDbE25wvaDfC4A6cF0CJ+zdtAB33FSAM8djc/S3I42+eYUb0rua99OWEKFebxbtVFC60rQYycpG3LT4XOYKpLKV4nYFuIjkbsprxLGLdIwAyAudFI4YmBhBsbsvlZacFsdYWNoGDARK9wJuPlALswTnmOGmSmIVt8a4SpsosrjdvYM1fL0UIz1c43wMbY5uPDTJQsqo4S7JoJPIC/wCyykpns+Zjm+bSP3XetibvUWyqcOe6NjsH3k0ljjsLkMv5aBU1bvNsesD4XucG3s1zmgAg62OqpF99Qz/k/IcaLVC3HfHdL7MBLTkvgfmLZ4QdDcLTyFeJiV4nbFEREiIiAiIgIiICIiAiIgIpRBCKbKEBERAREQSvpDKWODmkhzSCCOBGhXzUIOo7r76x1dqeuYMcnZ6QkBkr9B0lx2CfxBV2+G4bog6aka4xtNnRfMWtAHba4Gz2m98loAK2fdjfGehOE/ewHLo3knDlYFmeXloo1PxT11zDXI2XcAeJA/rbit8342WYqKnwtc5ouXOccTmaAA20HjmtqmNFVwsnjhgmzGEFuF7DYF3SEWzvwsr6YPEYIwkluF2IAtLdQLW0zXNl8qtLaZzk5cK2JseWslbHE35jYuIOFt/xFddZtGn2RRhrrYWNPYbk+We4xNxHMtsSbkWFjqrTCfsU0lJE3pWNLcEeFpfJbKzRc3zJsuEbTmmfK4zl/S3sQ+92+FjmB4LWloyxuOlo/u9m8u8U+0Jcc7rgDCxg+VjM7AAcc9VUXUFQtmsRpt+6G9rqe0M5xUrsiD9AOWXgvVvduYI2GppHY6YgvOfyjwK0YL2jas/Q9D0r+hJvgubXVYrG1fXnh4ioWXDxWKlYREQEREBERAREQEREG1QbCpJ3HoqsDkHDjyzXyrNzamPQsff8Ltf1WuNdZer+Iy5fePy0zOSSz1aOpWJ3TrB/2TnlqOP5rB+61Y3Wndrbhr+qxg3kqmEETvNuBK9cm+ta7WXjfRE/2eSbdmsYLup3fuvL/Caj/Yl/4O/srzr1W/jbpnduv9V93/EKrLA20YI+rDmRy1UxH6jdvxrf8Nn/ANmTn8jtP0X1g2HVPtanls7Q4HAH8zktmb8R5wGWghxNFicPzDkc19D8UKo3vFDhtZrcJs08SM0+m7fjX+qlbiLfsz8Q1sP/AGvt1Lr+NM4W5kC39dFaxfEqrDHN6OEvcQcZaSRnwzXzpviTtGM3D2E/zMvly1UzEG7pi+HVU4AtkiNyRZpLu0NRkFZQfDJzLfaJ7F2gY0WNtbueQBl+qoazfvaElv8AEuZa+UdmjM30VJU7TnlcXSTPc46kuP8AdRHCZi0/Xbdk7FhpAYqZrXBn3hHSRuklfYfSHX8LWXo/jV4m2aS6QmPoi2z2v1thK4LHUPa7EHuDh9QcQR+eq6RsDeCqnpZJmnFWRdnGbAmwGFxJ1Nrj9Fw5/F9p9qypasw3/Zmz+hjxFuHG7ES04rPy1tx8F5tvbp0le3FUC8lrNnjyeDc2xt+rX+i0PZvxbqWkirgjnYbNyBjc0X7RGtzb9lt+7W9dPU1XR0zyQ8ghj8ja1y3PX8lWuK+HX1HrNenMd4tx6uiu4N6aC5tLGC6wF74m6tyGd1qzgv1PUCN4Jbdj872ta9rELT96/h7S1oc+Jv2aqNj2QejcSPqFss+K6KZ+dWXrffbgylXW8O7VVs9+Coiw30eM2u10cNdDkqWy3aChEQEREBF9MQw2tnzXzQEUhW+7GxHV9Q2Frg24Li43sGtFzogp0Xs2jRmCWSIkExPcwkaEtNrheWyDFF9HRkAEg2OnivmgKVCICm6hEEpdQinYIiKBKXUIgm6XRQgkLom4tCRRSyCMuc5xsCHBr2BudzoQudhdH2BII9jyl2K+F7hmPlJw9kfkbhJlTJ055K67ibWub25X4JFI5pBaSHA3BBsR5FfMrJrrDRF3St2vilK0sjrgHsFgJ2j7xrQOIA7f5rqWy9pxyxY45myQPvhkaBqNWu4td4L8w3V9utvVU7OcTA4Fj7Y43jEx4HMcD4rHJhi3XbO1Il+gaunhnhMczMcbtWn6sOd76g8iuQb5/DuSnD56QOkpRclliZIQNcX4m65rftz98afaDbNtHVBtjA4uIcLZ9Hz8tVtM8GQkjsHA38mjmOCwpN8c6Zxaay/LRasF2rfTcCOtDp6XsVeHE5mQjlI+Yj8L7/quNTQlhLXAtc02IIsQeVl10vFo3DeLRL5IiKyRFlhyuoQGroHwkg++mfIz7gRhrnkEhpJyF+BWk7No3TysjYO3I4NHmV3fYOwY6SCOFgDrOJcc/vH/AIjztoFh5Gb+Ku/qmSeNK7aO4tPtGsdUPcRC7D2YwGtLW+OVyeYVbvPu3SRVPTStYyjgiaGMDiOleQCP7eK27aVVJTMvELgkANOtifpste3sgpZA2avnIYztNhu09KQLHCNSeHJY+P5M5J9ZZxad6c53u2u6swOFP0NOLiPs2xc87ZrWVs+9e9RrWRxMhbFBCeyB8xAaGjEdOC1hd0toERFCRERAREQEWfR5A8CbeKwQFIUIgzBFjlnz8FgiIMrLoOzHtGxJMIeOy9rgQMLziBBBAuAAuehdD6SZuwm2IA7TbZC7C7PhmVE/FL/HPQFClyxUrpCyNhob+FlgpQfamqHxva9ji17CHBwNi1w0IK6/uFv6Kssgq/8AVDJkpdZsvHC9vF/K+q40Cs+k0tqPFVvSLRpE12/T+LGDcG4OTHNzuOIH9VpPxB3PbXAywttWMHP/AD2AfUDmHgD81Wbg78dPhp6qwmDMDJhm+Vt/kcT9VtD4LocoxWzNgBa5zxWyuea4LTbDdhqay/Mz4yCQRYg2I5EarArpfxI3YuHVcMeEtsJ2C1geEgA0vxXNCu+lovG4bxOy6loQBb58Ptz+mLamcHoWuBZHleVzTfQ/Spm0Vjclp1DYfhvut9njbUyD/EyA4GHIxxHLH5kG3gt8kOBl88d7NxEfp4ea89TiBDrixtqflJ0aq+uqg1pfM8RRsHaeXANtwaD+InK3MrxcuWc+Tj/HPzMm1NotgidNI4COMnHkCS46Mafqde3kuJ7ybbfWzF78mgYWsGjW+XM6nxXs3v3hNbIMDejpY8o473tzc4/U48ytdJXp+P49cUb+tqV0XUIi6FxERAREQSrKj2JNNE6SMXDfp0cQLXLR9WvBVi2rd7eJrBFHO0FkRdgfm0sDrEgkcLhEw1YqF69qkGZ5a4OaXEgjQ35LyIgREQERSgloW470zmOhpoc8xjOLXK1v3Wp0rSXtAzJcLed1sm/1UXzMBJuyMAtOdj4HiqzHMKT3DVSssHZvceXFYlFZdClQiCSpAWKkFB9YpSxwc0kOBuCNQRoV27cbeZ1XTFzyDOw4ZB2Ra3yOa3iCNfFcMVnsDazqSoZK0A4TZwIviYfmFvJZ5ccXrpW1dw7/AFMYLfvGXY6wdiaMLmc1wje7Yb6KpewgdG442EadG7MDzGn5Lueyaxs8TSJLwvAc1xJuQc7WGVxppwVdvLsWCtjEUri2xBa/VzST4jx08FxYLzitNb9Ma205Judu46vnw2tCwYnu/lH0jxXZ4oGNaA2MNs2zQDYNa3Rtued18NhbIioYRFGHH5jj0L75HyXo2lUtZH0r7Rwx2LpXZdm1uwL9t17Dh5qvlZJzT6U6JtMy89X2WlxkbHCwNdI9+eEcQAdXHQBck323lFbKGwgtpIbtjab3cPxv5u81nvtvY6ueGxlzaVmQaSbyOB+d44n9lqxK6vH8eMcc9taU1yErFEXSuIiICIiAiIgIiICIiAiKQghSpwm17ZKAgv8AcyBr6thcDhYC/LmNL+Cr9t1HS1EjuBcf0GSudgsFPTyzSMJa9uBlnYTi5+IWsOVY7UjmdsURFZcREQFllbxWKICkKEQdI+FW2bF9O4i9jJFiJ+cWDmDzGf5Lp1VAx7Q7DdxscJvcfocvNfnrYtWIKiKQ2LWPBNxcYTk7IeBK/QtK5rhkcUeEEPBtiY4XBA10yt4Lj8vHvn9Y3jUq3aW2oaKkfUSl73td0bIcOTXgZFx5X5lcS29vBUVshknlcSfpBsxo5BoyC7nVU8T45I3YjFIC12EXN+Bz8VwvePYktDMY5G5atdwc3mFbxPWa6iOU45hVFQpRdTVCIpCCEUuKhAREQEREBERAREQFIUIg+nSG1r5XvZe7Y+y5KmQNY0kXGI2yaOZVcCtw3d3pp6OlcwQvNQSSTcYHcr53SUW3rh5d8KnC5tOwjo4mtyAt2rLWV96ufpHufa2Jxdblc3svOoiCI1AiIpSIiICIiCQ2+ihSoQZLrPwz2+Jovs7yemgBLf54L3cDzIOf5rkoXq2fWPgkZLGbPjcHA+LTex5jLRRkpF66lFo3D9FGHG3sGxOd75niD4Ki3p2RBVwhkpAczEWHMdoggXPK50Wewt4G1cAma9oufvGDC1zJBm6zb3w30PivJtSF1RIzMdHy44geP6rx7XtgyOad1jf1yfb2wJaJ4bLbtDECOSqnNXeNtSREsxNa57QGNuPl/mJ48/yVRtLdahq3ElvQTanPCHHj5c816VfLw243qWsZP1xyyhbDvLuvPQm72ExE2D7ZeFyMlr5W7SJiekIiIkREQEREBERAREQEREBTdQiCbqERAREQEREBERAREQFkCsUQW+7m2pKKZssbjrZ7Ro+MntN/+0XXNn7Uo64h1JKGy2JEDxY3Fri/FcNus2SEG4JBHEGxWWbDXL2rasS/QD6ZzCC+MgAXOV+drFVG0KiNhx9GXhzrgWJF9OHguYUO91dC67KqThk43BtpcFX3/U2u6OwMYeDmejaQ5vKx4rk/59d72ynFM9Np3hq4v4bUF9yHMs0kHKY6N8tFxsq72/vPU11uncAwZhjBhYD5BU8sZabHkD+RXbjp6Uiu2lK+sPmiIrriIiAiIgIiICIiAiIgIiICIiAiIgIiICIiAiIgIiICIiCQVN0RAuhKhEEIiIP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5" name="AutoShape 10" descr="data:image/jpeg;base64,/9j/4AAQSkZJRgABAQAAAQABAAD/2wCEAAkGBxEPEBQUEBAUFA8REhUSGRQVFBUVFxQQFBQXFhQXGBYYHCggGBoxGxQVITEhJikrLi4uGB8zODMsNygtLisBCgoKDg0OGRAQGywmHiQvLCwsLywsLCwsLCwsLCwsLCwsLCwsLCwsLCwsLCwsLCwsLCwsLCwsLCwsLCwsLCwsLP/AABEIAMYA/wMBIgACEQEDEQH/xAAcAAEAAgMBAQEAAAAAAAAAAAAAAQUCBgcEAwj/xAA/EAABAwIDBAgDBgQFBQAAAAABAAIDBBESITEFBkFRExYiVGFxlNIHMkIUI1KBkbEVYqHRJDM0U5IXQ3TB8P/EABkBAQADAQEAAAAAAAAAAAAAAAABAgMEBf/EACIRAQACAgIDAQADAQAAAAAAAAABAgMRITEEEkFREyKBFf/aAAwDAQACEQMRAD8A5J1or+/1XqJfcs4t6K6+ddVW/wDIl9ypUQXcu8m0Gn/XVVuH+Il0/wCS+fWiv7/Veol9y+NOemZ0drvaCWnS68Dm2PkoFr1or+/1XqJfcnWiv7/Veol9yqVCkW/Wiv7/AFXqJfcnWiv7/Veol9yqEQW/Wev7/Veol9ydaK/v9V6iX3KoRBb9aK/v9V6iX3J1or+/1XqJfcqhEFv1or+/1XqJfcnWiv7/AFXqJfcqhTZBtmy9vVvRSyPraghrbWdVTAnFxaMWZVSd56/v9V6iX3L0VRMdHG0Yh0nadlk4Z5A8NNFQuUQiFt1or+/1XqJfcnWiv7/Veol9yqEUpW/Wiv7/AFXqJfcnWiv7/Veol9yqEQW/Wiv7/Veol9ydaK/v9V6iX3KoRBb9aK/v9V6iX3J1or+/1XqJfcqhEFv1or+/1XqJfcnWiv7/AFXqJfcqhEFv1or+/wBV6iX3J1or+/1XqJfcqhEFv1or+/1XqJfcnWiv7/Veol9yqEQW/Wiv7/Veol9ydaK/v9V6iX3KoRAREQfWnlLHBw1ab/otgqOirGgts2o0wjIWC1tZMeWm4NiOKjSJh6K2hkhNpGFt9L8R4LylbNE47QjwucBNEOz/ADDy5rXqmB0bi1ws4GxCRJEviilQpSIiICIiAvdsmEPmYHfKXZ2NjbwPNeIK+3Npw+pGJjXsaxznA2yAGoJ0de2aImeGO9pb05awk4BhJIIP5g8VRlenaUrnyvLiScRF3G5yNszxXlQjoRERIiIgIiICIiAiIgIiICIiAiIgIiIClQiD6wTOY4OaSHNNwRwK3OP7PtWINzZXNbkc7PtqStIXpoK6SB4fE4te3QhRpWY+vU7ZJZMYp3tiLQSXOzGQyA53VdI2xyW9Um0aba33dWGRVRFmzNbbE8aA/wBvErXN4N3ZqJ1n2dHlaRvym/7FIkrP6pUWRasVKwiIgkLa9zYmmOpcWNeWR3wubiJJxBoa0ZniT5BaoFt2x5zDQSuxuifazMLS0ytcbOOMcRawtpc80Vs1EoiFFmTm2AN9eHJYKVCAiIgIiICIiAiIgIiICIiAiIgIiIClQiApChEGQctu3b3wETRDVxCam0zHaaBpnxF1p6yBTSJiJ7dE2xuNFUsdNs6eKSw/ymX7R44bns25FaBU0r4nFkjS17TYgixBXt2LtuakfiheQDbE25wvaDfC4A6cF0CJ+zdtAB33FSAM8djc/S3I42+eYUb0rua99OWEKFebxbtVFC60rQYycpG3LT4XOYKpLKV4nYFuIjkbsprxLGLdIwAyAudFI4YmBhBsbsvlZacFsdYWNoGDARK9wJuPlALswTnmOGmSmIVt8a4SpsosrjdvYM1fL0UIz1c43wMbY5uPDTJQsqo4S7JoJPIC/wCyykpns+Zjm+bSP3XetibvUWyqcOe6NjsH3k0ljjsLkMv5aBU1bvNsesD4XucG3s1zmgAg62OqpF99Qz/k/IcaLVC3HfHdL7MBLTkvgfmLZ4QdDcLTyFeJiV4nbFEREiIiAiIgIiICIiAiIgIpRBCKbKEBERAREQSvpDKWODmkhzSCCOBGhXzUIOo7r76x1dqeuYMcnZ6QkBkr9B0lx2CfxBV2+G4bog6aka4xtNnRfMWtAHba4Gz2m98loAK2fdjfGehOE/ewHLo3knDlYFmeXloo1PxT11zDXI2XcAeJA/rbit8342WYqKnwtc5ouXOccTmaAA20HjmtqmNFVwsnjhgmzGEFuF7DYF3SEWzvwsr6YPEYIwkluF2IAtLdQLW0zXNl8qtLaZzk5cK2JseWslbHE35jYuIOFt/xFddZtGn2RRhrrYWNPYbk+We4xNxHMtsSbkWFjqrTCfsU0lJE3pWNLcEeFpfJbKzRc3zJsuEbTmmfK4zl/S3sQ+92+FjmB4LWloyxuOlo/u9m8u8U+0Jcc7rgDCxg+VjM7AAcc9VUXUFQtmsRpt+6G9rqe0M5xUrsiD9AOWXgvVvduYI2GppHY6YgvOfyjwK0YL2jas/Q9D0r+hJvgubXVYrG1fXnh4ioWXDxWKlYREQEREBERAREQEREG1QbCpJ3HoqsDkHDjyzXyrNzamPQsff8Ltf1WuNdZer+Iy5fePy0zOSSz1aOpWJ3TrB/2TnlqOP5rB+61Y3Wndrbhr+qxg3kqmEETvNuBK9cm+ta7WXjfRE/2eSbdmsYLup3fuvL/Caj/Yl/4O/srzr1W/jbpnduv9V93/EKrLA20YI+rDmRy1UxH6jdvxrf8Nn/ANmTn8jtP0X1g2HVPtanls7Q4HAH8zktmb8R5wGWghxNFicPzDkc19D8UKo3vFDhtZrcJs08SM0+m7fjX+qlbiLfsz8Q1sP/AGvt1Lr+NM4W5kC39dFaxfEqrDHN6OEvcQcZaSRnwzXzpviTtGM3D2E/zMvly1UzEG7pi+HVU4AtkiNyRZpLu0NRkFZQfDJzLfaJ7F2gY0WNtbueQBl+qoazfvaElv8AEuZa+UdmjM30VJU7TnlcXSTPc46kuP8AdRHCZi0/Xbdk7FhpAYqZrXBn3hHSRuklfYfSHX8LWXo/jV4m2aS6QmPoi2z2v1thK4LHUPa7EHuDh9QcQR+eq6RsDeCqnpZJmnFWRdnGbAmwGFxJ1Nrj9Fw5/F9p9qypasw3/Zmz+hjxFuHG7ES04rPy1tx8F5tvbp0le3FUC8lrNnjyeDc2xt+rX+i0PZvxbqWkirgjnYbNyBjc0X7RGtzb9lt+7W9dPU1XR0zyQ8ghj8ja1y3PX8lWuK+HX1HrNenMd4tx6uiu4N6aC5tLGC6wF74m6tyGd1qzgv1PUCN4Jbdj872ta9rELT96/h7S1oc+Jv2aqNj2QejcSPqFss+K6KZ+dWXrffbgylXW8O7VVs9+Coiw30eM2u10cNdDkqWy3aChEQEREBF9MQw2tnzXzQEUhW+7GxHV9Q2Frg24Li43sGtFzogp0Xs2jRmCWSIkExPcwkaEtNrheWyDFF9HRkAEg2OnivmgKVCICm6hEEpdQinYIiKBKXUIgm6XRQgkLom4tCRRSyCMuc5xsCHBr2BudzoQudhdH2BII9jyl2K+F7hmPlJw9kfkbhJlTJ055K67ibWub25X4JFI5pBaSHA3BBsR5FfMrJrrDRF3St2vilK0sjrgHsFgJ2j7xrQOIA7f5rqWy9pxyxY45myQPvhkaBqNWu4td4L8w3V9utvVU7OcTA4Fj7Y43jEx4HMcD4rHJhi3XbO1Il+gaunhnhMczMcbtWn6sOd76g8iuQb5/DuSnD56QOkpRclliZIQNcX4m65rftz98afaDbNtHVBtjA4uIcLZ9Hz8tVtM8GQkjsHA38mjmOCwpN8c6Zxaay/LRasF2rfTcCOtDp6XsVeHE5mQjlI+Yj8L7/quNTQlhLXAtc02IIsQeVl10vFo3DeLRL5IiKyRFlhyuoQGroHwkg++mfIz7gRhrnkEhpJyF+BWk7No3TysjYO3I4NHmV3fYOwY6SCOFgDrOJcc/vH/AIjztoFh5Gb+Ku/qmSeNK7aO4tPtGsdUPcRC7D2YwGtLW+OVyeYVbvPu3SRVPTStYyjgiaGMDiOleQCP7eK27aVVJTMvELgkANOtifpste3sgpZA2avnIYztNhu09KQLHCNSeHJY+P5M5J9ZZxad6c53u2u6swOFP0NOLiPs2xc87ZrWVs+9e9RrWRxMhbFBCeyB8xAaGjEdOC1hd0toERFCRERAREQEWfR5A8CbeKwQFIUIgzBFjlnz8FgiIMrLoOzHtGxJMIeOy9rgQMLziBBBAuAAuehdD6SZuwm2IA7TbZC7C7PhmVE/FL/HPQFClyxUrpCyNhob+FlgpQfamqHxva9ji17CHBwNi1w0IK6/uFv6Kssgq/8AVDJkpdZsvHC9vF/K+q40Cs+k0tqPFVvSLRpE12/T+LGDcG4OTHNzuOIH9VpPxB3PbXAywttWMHP/AD2AfUDmHgD81Wbg78dPhp6qwmDMDJhm+Vt/kcT9VtD4LocoxWzNgBa5zxWyuea4LTbDdhqay/Mz4yCQRYg2I5EarArpfxI3YuHVcMeEtsJ2C1geEgA0vxXNCu+lovG4bxOy6loQBb58Ptz+mLamcHoWuBZHleVzTfQ/Spm0Vjclp1DYfhvut9njbUyD/EyA4GHIxxHLH5kG3gt8kOBl88d7NxEfp4ea89TiBDrixtqflJ0aq+uqg1pfM8RRsHaeXANtwaD+InK3MrxcuWc+Tj/HPzMm1NotgidNI4COMnHkCS46Mafqde3kuJ7ybbfWzF78mgYWsGjW+XM6nxXs3v3hNbIMDejpY8o473tzc4/U48ytdJXp+P49cUb+tqV0XUIi6FxERAREQSrKj2JNNE6SMXDfp0cQLXLR9WvBVi2rd7eJrBFHO0FkRdgfm0sDrEgkcLhEw1YqF69qkGZ5a4OaXEgjQ35LyIgREQERSgloW470zmOhpoc8xjOLXK1v3Wp0rSXtAzJcLed1sm/1UXzMBJuyMAtOdj4HiqzHMKT3DVSssHZvceXFYlFZdClQiCSpAWKkFB9YpSxwc0kOBuCNQRoV27cbeZ1XTFzyDOw4ZB2Ra3yOa3iCNfFcMVnsDazqSoZK0A4TZwIviYfmFvJZ5ccXrpW1dw7/AFMYLfvGXY6wdiaMLmc1wje7Yb6KpewgdG442EadG7MDzGn5Lueyaxs8TSJLwvAc1xJuQc7WGVxppwVdvLsWCtjEUri2xBa/VzST4jx08FxYLzitNb9Ma205Judu46vnw2tCwYnu/lH0jxXZ4oGNaA2MNs2zQDYNa3Rtued18NhbIioYRFGHH5jj0L75HyXo2lUtZH0r7Rwx2LpXZdm1uwL9t17Dh5qvlZJzT6U6JtMy89X2WlxkbHCwNdI9+eEcQAdXHQBck323lFbKGwgtpIbtjab3cPxv5u81nvtvY6ueGxlzaVmQaSbyOB+d44n9lqxK6vH8eMcc9taU1yErFEXSuIiICIiAiIgIiICIiAiKQghSpwm17ZKAgv8AcyBr6thcDhYC/LmNL+Cr9t1HS1EjuBcf0GSudgsFPTyzSMJa9uBlnYTi5+IWsOVY7UjmdsURFZcREQFllbxWKICkKEQdI+FW2bF9O4i9jJFiJ+cWDmDzGf5Lp1VAx7Q7DdxscJvcfocvNfnrYtWIKiKQ2LWPBNxcYTk7IeBK/QtK5rhkcUeEEPBtiY4XBA10yt4Lj8vHvn9Y3jUq3aW2oaKkfUSl73td0bIcOTXgZFx5X5lcS29vBUVshknlcSfpBsxo5BoyC7nVU8T45I3YjFIC12EXN+Bz8VwvePYktDMY5G5atdwc3mFbxPWa6iOU45hVFQpRdTVCIpCCEUuKhAREQEREBERAREQFIUIg+nSG1r5XvZe7Y+y5KmQNY0kXGI2yaOZVcCtw3d3pp6OlcwQvNQSSTcYHcr53SUW3rh5d8KnC5tOwjo4mtyAt2rLWV96ufpHufa2Jxdblc3svOoiCI1AiIpSIiICIiCQ2+ihSoQZLrPwz2+Jovs7yemgBLf54L3cDzIOf5rkoXq2fWPgkZLGbPjcHA+LTex5jLRRkpF66lFo3D9FGHG3sGxOd75niD4Ki3p2RBVwhkpAczEWHMdoggXPK50Wewt4G1cAma9oufvGDC1zJBm6zb3w30PivJtSF1RIzMdHy44geP6rx7XtgyOad1jf1yfb2wJaJ4bLbtDECOSqnNXeNtSREsxNa57QGNuPl/mJ48/yVRtLdahq3ElvQTanPCHHj5c816VfLw243qWsZP1xyyhbDvLuvPQm72ExE2D7ZeFyMlr5W7SJiekIiIkREQEREBERAREQEREBTdQiCbqERAREQEREBERAREQFkCsUQW+7m2pKKZssbjrZ7Ro+MntN/+0XXNn7Uo64h1JKGy2JEDxY3Fri/FcNus2SEG4JBHEGxWWbDXL2rasS/QD6ZzCC+MgAXOV+drFVG0KiNhx9GXhzrgWJF9OHguYUO91dC67KqThk43BtpcFX3/U2u6OwMYeDmejaQ5vKx4rk/59d72ynFM9Np3hq4v4bUF9yHMs0kHKY6N8tFxsq72/vPU11uncAwZhjBhYD5BU8sZabHkD+RXbjp6Uiu2lK+sPmiIrriIiAiIgIiICIiAiIgIiICIiAiIgIiICIiAiIgIiICIiCQVN0RAuhKhEEIiIP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12" descr="data:image/jpeg;base64,/9j/4AAQSkZJRgABAQAAAQABAAD/2wCEAAkGBxEPEBQUEBAUFA8REhUSGRQVFBUVFxQQFBQXFhQXGBYYHCggGBoxGxQVITEhJikrLi4uGB8zODMsNygtLisBCgoKDg0OGRAQGywmHiQvLCwsLywsLCwsLCwsLCwsLCwsLCwsLCwsLCwsLCwsLCwsLCwsLCwsLCwsLCwsLCwsLP/AABEIAMYA/wMBIgACEQEDEQH/xAAcAAEAAgMBAQEAAAAAAAAAAAAAAQUCBgcEAwj/xAA/EAABAwIDBAgDBgQFBQAAAAABAAIDBBESITEFBkFRExYiVGFxlNIHMkIUI1KBkbEVYqHRJDM0U5IXQ3TB8P/EABkBAQADAQEAAAAAAAAAAAAAAAABAgMEBf/EACIRAQACAgIDAQADAQAAAAAAAAABAgMRITEEEkFREyKBFf/aAAwDAQACEQMRAD8A5J1or+/1XqJfcs4t6K6+ddVW/wDIl9ypUQXcu8m0Gn/XVVuH+Il0/wCS+fWiv7/Veol9y+NOemZ0drvaCWnS68Dm2PkoFr1or+/1XqJfcnWiv7/Veol9yqVCkW/Wiv7/AFXqJfcnWiv7/Veol9yqEQW/Wev7/Veol9ydaK/v9V6iX3KoRBb9aK/v9V6iX3J1or+/1XqJfcqhEFv1or+/1XqJfcnWiv7/AFXqJfcqhTZBtmy9vVvRSyPraghrbWdVTAnFxaMWZVSd56/v9V6iX3L0VRMdHG0Yh0nadlk4Z5A8NNFQuUQiFt1or+/1XqJfcnWiv7/Veol9yqEUpW/Wiv7/AFXqJfcnWiv7/Veol9yqEQW/Wiv7/Veol9ydaK/v9V6iX3KoRBb9aK/v9V6iX3J1or+/1XqJfcqhEFv1or+/1XqJfcnWiv7/AFXqJfcqhEFv1or+/wBV6iX3J1or+/1XqJfcqhEFv1or+/1XqJfcnWiv7/Veol9yqEQW/Wiv7/Veol9ydaK/v9V6iX3KoRAREQfWnlLHBw1ab/otgqOirGgts2o0wjIWC1tZMeWm4NiOKjSJh6K2hkhNpGFt9L8R4LylbNE47QjwucBNEOz/ADDy5rXqmB0bi1ws4GxCRJEviilQpSIiICIiAvdsmEPmYHfKXZ2NjbwPNeIK+3Npw+pGJjXsaxznA2yAGoJ0de2aImeGO9pb05awk4BhJIIP5g8VRlenaUrnyvLiScRF3G5yNszxXlQjoRERIiIgIiICIiAiIgIiICIiAiIgIiIClQiD6wTOY4OaSHNNwRwK3OP7PtWINzZXNbkc7PtqStIXpoK6SB4fE4te3QhRpWY+vU7ZJZMYp3tiLQSXOzGQyA53VdI2xyW9Um0aba33dWGRVRFmzNbbE8aA/wBvErXN4N3ZqJ1n2dHlaRvym/7FIkrP6pUWRasVKwiIgkLa9zYmmOpcWNeWR3wubiJJxBoa0ZniT5BaoFt2x5zDQSuxuifazMLS0ytcbOOMcRawtpc80Vs1EoiFFmTm2AN9eHJYKVCAiIgIiICIiAiIgIiICIiAiIgIiIClQiApChEGQctu3b3wETRDVxCam0zHaaBpnxF1p6yBTSJiJ7dE2xuNFUsdNs6eKSw/ymX7R44bns25FaBU0r4nFkjS17TYgixBXt2LtuakfiheQDbE25wvaDfC4A6cF0CJ+zdtAB33FSAM8djc/S3I42+eYUb0rua99OWEKFebxbtVFC60rQYycpG3LT4XOYKpLKV4nYFuIjkbsprxLGLdIwAyAudFI4YmBhBsbsvlZacFsdYWNoGDARK9wJuPlALswTnmOGmSmIVt8a4SpsosrjdvYM1fL0UIz1c43wMbY5uPDTJQsqo4S7JoJPIC/wCyykpns+Zjm+bSP3XetibvUWyqcOe6NjsH3k0ljjsLkMv5aBU1bvNsesD4XucG3s1zmgAg62OqpF99Qz/k/IcaLVC3HfHdL7MBLTkvgfmLZ4QdDcLTyFeJiV4nbFEREiIiAiIgIiICIiAiIgIpRBCKbKEBERAREQSvpDKWODmkhzSCCOBGhXzUIOo7r76x1dqeuYMcnZ6QkBkr9B0lx2CfxBV2+G4bog6aka4xtNnRfMWtAHba4Gz2m98loAK2fdjfGehOE/ewHLo3knDlYFmeXloo1PxT11zDXI2XcAeJA/rbit8342WYqKnwtc5ouXOccTmaAA20HjmtqmNFVwsnjhgmzGEFuF7DYF3SEWzvwsr6YPEYIwkluF2IAtLdQLW0zXNl8qtLaZzk5cK2JseWslbHE35jYuIOFt/xFddZtGn2RRhrrYWNPYbk+We4xNxHMtsSbkWFjqrTCfsU0lJE3pWNLcEeFpfJbKzRc3zJsuEbTmmfK4zl/S3sQ+92+FjmB4LWloyxuOlo/u9m8u8U+0Jcc7rgDCxg+VjM7AAcc9VUXUFQtmsRpt+6G9rqe0M5xUrsiD9AOWXgvVvduYI2GppHY6YgvOfyjwK0YL2jas/Q9D0r+hJvgubXVYrG1fXnh4ioWXDxWKlYREQEREBERAREQEREG1QbCpJ3HoqsDkHDjyzXyrNzamPQsff8Ltf1WuNdZer+Iy5fePy0zOSSz1aOpWJ3TrB/2TnlqOP5rB+61Y3Wndrbhr+qxg3kqmEETvNuBK9cm+ta7WXjfRE/2eSbdmsYLup3fuvL/Caj/Yl/4O/srzr1W/jbpnduv9V93/EKrLA20YI+rDmRy1UxH6jdvxrf8Nn/ANmTn8jtP0X1g2HVPtanls7Q4HAH8zktmb8R5wGWghxNFicPzDkc19D8UKo3vFDhtZrcJs08SM0+m7fjX+qlbiLfsz8Q1sP/AGvt1Lr+NM4W5kC39dFaxfEqrDHN6OEvcQcZaSRnwzXzpviTtGM3D2E/zMvly1UzEG7pi+HVU4AtkiNyRZpLu0NRkFZQfDJzLfaJ7F2gY0WNtbueQBl+qoazfvaElv8AEuZa+UdmjM30VJU7TnlcXSTPc46kuP8AdRHCZi0/Xbdk7FhpAYqZrXBn3hHSRuklfYfSHX8LWXo/jV4m2aS6QmPoi2z2v1thK4LHUPa7EHuDh9QcQR+eq6RsDeCqnpZJmnFWRdnGbAmwGFxJ1Nrj9Fw5/F9p9qypasw3/Zmz+hjxFuHG7ES04rPy1tx8F5tvbp0le3FUC8lrNnjyeDc2xt+rX+i0PZvxbqWkirgjnYbNyBjc0X7RGtzb9lt+7W9dPU1XR0zyQ8ghj8ja1y3PX8lWuK+HX1HrNenMd4tx6uiu4N6aC5tLGC6wF74m6tyGd1qzgv1PUCN4Jbdj872ta9rELT96/h7S1oc+Jv2aqNj2QejcSPqFss+K6KZ+dWXrffbgylXW8O7VVs9+Coiw30eM2u10cNdDkqWy3aChEQEREBF9MQw2tnzXzQEUhW+7GxHV9Q2Frg24Li43sGtFzogp0Xs2jRmCWSIkExPcwkaEtNrheWyDFF9HRkAEg2OnivmgKVCICm6hEEpdQinYIiKBKXUIgm6XRQgkLom4tCRRSyCMuc5xsCHBr2BudzoQudhdH2BII9jyl2K+F7hmPlJw9kfkbhJlTJ055K67ibWub25X4JFI5pBaSHA3BBsR5FfMrJrrDRF3St2vilK0sjrgHsFgJ2j7xrQOIA7f5rqWy9pxyxY45myQPvhkaBqNWu4td4L8w3V9utvVU7OcTA4Fj7Y43jEx4HMcD4rHJhi3XbO1Il+gaunhnhMczMcbtWn6sOd76g8iuQb5/DuSnD56QOkpRclliZIQNcX4m65rftz98afaDbNtHVBtjA4uIcLZ9Hz8tVtM8GQkjsHA38mjmOCwpN8c6Zxaay/LRasF2rfTcCOtDp6XsVeHE5mQjlI+Yj8L7/quNTQlhLXAtc02IIsQeVl10vFo3DeLRL5IiKyRFlhyuoQGroHwkg++mfIz7gRhrnkEhpJyF+BWk7No3TysjYO3I4NHmV3fYOwY6SCOFgDrOJcc/vH/AIjztoFh5Gb+Ku/qmSeNK7aO4tPtGsdUPcRC7D2YwGtLW+OVyeYVbvPu3SRVPTStYyjgiaGMDiOleQCP7eK27aVVJTMvELgkANOtifpste3sgpZA2avnIYztNhu09KQLHCNSeHJY+P5M5J9ZZxad6c53u2u6swOFP0NOLiPs2xc87ZrWVs+9e9RrWRxMhbFBCeyB8xAaGjEdOC1hd0toERFCRERAREQEWfR5A8CbeKwQFIUIgzBFjlnz8FgiIMrLoOzHtGxJMIeOy9rgQMLziBBBAuAAuehdD6SZuwm2IA7TbZC7C7PhmVE/FL/HPQFClyxUrpCyNhob+FlgpQfamqHxva9ji17CHBwNi1w0IK6/uFv6Kssgq/8AVDJkpdZsvHC9vF/K+q40Cs+k0tqPFVvSLRpE12/T+LGDcG4OTHNzuOIH9VpPxB3PbXAywttWMHP/AD2AfUDmHgD81Wbg78dPhp6qwmDMDJhm+Vt/kcT9VtD4LocoxWzNgBa5zxWyuea4LTbDdhqay/Mz4yCQRYg2I5EarArpfxI3YuHVcMeEtsJ2C1geEgA0vxXNCu+lovG4bxOy6loQBb58Ptz+mLamcHoWuBZHleVzTfQ/Spm0Vjclp1DYfhvut9njbUyD/EyA4GHIxxHLH5kG3gt8kOBl88d7NxEfp4ea89TiBDrixtqflJ0aq+uqg1pfM8RRsHaeXANtwaD+InK3MrxcuWc+Tj/HPzMm1NotgidNI4COMnHkCS46Mafqde3kuJ7ybbfWzF78mgYWsGjW+XM6nxXs3v3hNbIMDejpY8o473tzc4/U48ytdJXp+P49cUb+tqV0XUIi6FxERAREQSrKj2JNNE6SMXDfp0cQLXLR9WvBVi2rd7eJrBFHO0FkRdgfm0sDrEgkcLhEw1YqF69qkGZ5a4OaXEgjQ35LyIgREQERSgloW470zmOhpoc8xjOLXK1v3Wp0rSXtAzJcLed1sm/1UXzMBJuyMAtOdj4HiqzHMKT3DVSssHZvceXFYlFZdClQiCSpAWKkFB9YpSxwc0kOBuCNQRoV27cbeZ1XTFzyDOw4ZB2Ra3yOa3iCNfFcMVnsDazqSoZK0A4TZwIviYfmFvJZ5ccXrpW1dw7/AFMYLfvGXY6wdiaMLmc1wje7Yb6KpewgdG442EadG7MDzGn5Lueyaxs8TSJLwvAc1xJuQc7WGVxppwVdvLsWCtjEUri2xBa/VzST4jx08FxYLzitNb9Ma205Judu46vnw2tCwYnu/lH0jxXZ4oGNaA2MNs2zQDYNa3Rtued18NhbIioYRFGHH5jj0L75HyXo2lUtZH0r7Rwx2LpXZdm1uwL9t17Dh5qvlZJzT6U6JtMy89X2WlxkbHCwNdI9+eEcQAdXHQBck323lFbKGwgtpIbtjab3cPxv5u81nvtvY6ueGxlzaVmQaSbyOB+d44n9lqxK6vH8eMcc9taU1yErFEXSuIiICIiAiIgIiICIiAiKQghSpwm17ZKAgv8AcyBr6thcDhYC/LmNL+Cr9t1HS1EjuBcf0GSudgsFPTyzSMJa9uBlnYTi5+IWsOVY7UjmdsURFZcREQFllbxWKICkKEQdI+FW2bF9O4i9jJFiJ+cWDmDzGf5Lp1VAx7Q7DdxscJvcfocvNfnrYtWIKiKQ2LWPBNxcYTk7IeBK/QtK5rhkcUeEEPBtiY4XBA10yt4Lj8vHvn9Y3jUq3aW2oaKkfUSl73td0bIcOTXgZFx5X5lcS29vBUVshknlcSfpBsxo5BoyC7nVU8T45I3YjFIC12EXN+Bz8VwvePYktDMY5G5atdwc3mFbxPWa6iOU45hVFQpRdTVCIpCCEUuKhAREQEREBERAREQFIUIg+nSG1r5XvZe7Y+y5KmQNY0kXGI2yaOZVcCtw3d3pp6OlcwQvNQSSTcYHcr53SUW3rh5d8KnC5tOwjo4mtyAt2rLWV96ufpHufa2Jxdblc3svOoiCI1AiIpSIiICIiCQ2+ihSoQZLrPwz2+Jovs7yemgBLf54L3cDzIOf5rkoXq2fWPgkZLGbPjcHA+LTex5jLRRkpF66lFo3D9FGHG3sGxOd75niD4Ki3p2RBVwhkpAczEWHMdoggXPK50Wewt4G1cAma9oufvGDC1zJBm6zb3w30PivJtSF1RIzMdHy44geP6rx7XtgyOad1jf1yfb2wJaJ4bLbtDECOSqnNXeNtSREsxNa57QGNuPl/mJ48/yVRtLdahq3ElvQTanPCHHj5c816VfLw243qWsZP1xyyhbDvLuvPQm72ExE2D7ZeFyMlr5W7SJiekIiIkREQEREBERAREQEREBTdQiCbqERAREQEREBERAREQFkCsUQW+7m2pKKZssbjrZ7Ro+MntN/+0XXNn7Uo64h1JKGy2JEDxY3Fri/FcNus2SEG4JBHEGxWWbDXL2rasS/QD6ZzCC+MgAXOV+drFVG0KiNhx9GXhzrgWJF9OHguYUO91dC67KqThk43BtpcFX3/U2u6OwMYeDmejaQ5vKx4rk/59d72ynFM9Np3hq4v4bUF9yHMs0kHKY6N8tFxsq72/vPU11uncAwZhjBhYD5BU8sZabHkD+RXbjp6Uiu2lK+sPmiIrriIiAiIgIiICIiAiIgIiICIiAiIgIiICIiAiIgIiICIiCQVN0RAuhKhEEIiIP/2Q==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7" name="AutoShape 14" descr="data:image/jpeg;base64,/9j/4AAQSkZJRgABAQAAAQABAAD/2wCEAAkGBxEPEBQUEBAUFA8REhUSGRQVFBUVFxQQFBQXFhQXGBYYHCggGBoxGxQVITEhJikrLi4uGB8zODMsNygtLisBCgoKDg0OGRAQGywmHiQvLCwsLywsLCwsLCwsLCwsLCwsLCwsLCwsLCwsLCwsLCwsLCwsLCwsLCwsLCwsLCwsLP/AABEIAMYA/wMBIgACEQEDEQH/xAAcAAEAAgMBAQEAAAAAAAAAAAAAAQUCBgcEAwj/xAA/EAABAwIDBAgDBgQFBQAAAAABAAIDBBESITEFBkFRExYiVGFxlNIHMkIUI1KBkbEVYqHRJDM0U5IXQ3TB8P/EABkBAQADAQEAAAAAAAAAAAAAAAABAgMEBf/EACIRAQACAgIDAQADAQAAAAAAAAABAgMRITEEEkFREyKBFf/aAAwDAQACEQMRAD8A5J1or+/1XqJfcs4t6K6+ddVW/wDIl9ypUQXcu8m0Gn/XVVuH+Il0/wCS+fWiv7/Veol9y+NOemZ0drvaCWnS68Dm2PkoFr1or+/1XqJfcnWiv7/Veol9yqVCkW/Wiv7/AFXqJfcnWiv7/Veol9yqEQW/Wev7/Veol9ydaK/v9V6iX3KoRBb9aK/v9V6iX3J1or+/1XqJfcqhEFv1or+/1XqJfcnWiv7/AFXqJfcqhTZBtmy9vVvRSyPraghrbWdVTAnFxaMWZVSd56/v9V6iX3L0VRMdHG0Yh0nadlk4Z5A8NNFQuUQiFt1or+/1XqJfcnWiv7/Veol9yqEUpW/Wiv7/AFXqJfcnWiv7/Veol9yqEQW/Wiv7/Veol9ydaK/v9V6iX3KoRBb9aK/v9V6iX3J1or+/1XqJfcqhEFv1or+/1XqJfcnWiv7/AFXqJfcqhEFv1or+/wBV6iX3J1or+/1XqJfcqhEFv1or+/1XqJfcnWiv7/Veol9yqEQW/Wiv7/Veol9ydaK/v9V6iX3KoRAREQfWnlLHBw1ab/otgqOirGgts2o0wjIWC1tZMeWm4NiOKjSJh6K2hkhNpGFt9L8R4LylbNE47QjwucBNEOz/ADDy5rXqmB0bi1ws4GxCRJEviilQpSIiICIiAvdsmEPmYHfKXZ2NjbwPNeIK+3Npw+pGJjXsaxznA2yAGoJ0de2aImeGO9pb05awk4BhJIIP5g8VRlenaUrnyvLiScRF3G5yNszxXlQjoRERIiIgIiICIiAiIgIiICIiAiIgIiIClQiD6wTOY4OaSHNNwRwK3OP7PtWINzZXNbkc7PtqStIXpoK6SB4fE4te3QhRpWY+vU7ZJZMYp3tiLQSXOzGQyA53VdI2xyW9Um0aba33dWGRVRFmzNbbE8aA/wBvErXN4N3ZqJ1n2dHlaRvym/7FIkrP6pUWRasVKwiIgkLa9zYmmOpcWNeWR3wubiJJxBoa0ZniT5BaoFt2x5zDQSuxuifazMLS0ytcbOOMcRawtpc80Vs1EoiFFmTm2AN9eHJYKVCAiIgIiICIiAiIgIiICIiAiIgIiIClQiApChEGQctu3b3wETRDVxCam0zHaaBpnxF1p6yBTSJiJ7dE2xuNFUsdNs6eKSw/ymX7R44bns25FaBU0r4nFkjS17TYgixBXt2LtuakfiheQDbE25wvaDfC4A6cF0CJ+zdtAB33FSAM8djc/S3I42+eYUb0rua99OWEKFebxbtVFC60rQYycpG3LT4XOYKpLKV4nYFuIjkbsprxLGLdIwAyAudFI4YmBhBsbsvlZacFsdYWNoGDARK9wJuPlALswTnmOGmSmIVt8a4SpsosrjdvYM1fL0UIz1c43wMbY5uPDTJQsqo4S7JoJPIC/wCyykpns+Zjm+bSP3XetibvUWyqcOe6NjsH3k0ljjsLkMv5aBU1bvNsesD4XucG3s1zmgAg62OqpF99Qz/k/IcaLVC3HfHdL7MBLTkvgfmLZ4QdDcLTyFeJiV4nbFEREiIiAiIgIiICIiAiIgIpRBCKbKEBERAREQSvpDKWODmkhzSCCOBGhXzUIOo7r76x1dqeuYMcnZ6QkBkr9B0lx2CfxBV2+G4bog6aka4xtNnRfMWtAHba4Gz2m98loAK2fdjfGehOE/ewHLo3knDlYFmeXloo1PxT11zDXI2XcAeJA/rbit8342WYqKnwtc5ouXOccTmaAA20HjmtqmNFVwsnjhgmzGEFuF7DYF3SEWzvwsr6YPEYIwkluF2IAtLdQLW0zXNl8qtLaZzk5cK2JseWslbHE35jYuIOFt/xFddZtGn2RRhrrYWNPYbk+We4xNxHMtsSbkWFjqrTCfsU0lJE3pWNLcEeFpfJbKzRc3zJsuEbTmmfK4zl/S3sQ+92+FjmB4LWloyxuOlo/u9m8u8U+0Jcc7rgDCxg+VjM7AAcc9VUXUFQtmsRpt+6G9rqe0M5xUrsiD9AOWXgvVvduYI2GppHY6YgvOfyjwK0YL2jas/Q9D0r+hJvgubXVYrG1fXnh4ioWXDxWKlYREQEREBERAREQEREG1QbCpJ3HoqsDkHDjyzXyrNzamPQsff8Ltf1WuNdZer+Iy5fePy0zOSSz1aOpWJ3TrB/2TnlqOP5rB+61Y3Wndrbhr+qxg3kqmEETvNuBK9cm+ta7WXjfRE/2eSbdmsYLup3fuvL/Caj/Yl/4O/srzr1W/jbpnduv9V93/EKrLA20YI+rDmRy1UxH6jdvxrf8Nn/ANmTn8jtP0X1g2HVPtanls7Q4HAH8zktmb8R5wGWghxNFicPzDkc19D8UKo3vFDhtZrcJs08SM0+m7fjX+qlbiLfsz8Q1sP/AGvt1Lr+NM4W5kC39dFaxfEqrDHN6OEvcQcZaSRnwzXzpviTtGM3D2E/zMvly1UzEG7pi+HVU4AtkiNyRZpLu0NRkFZQfDJzLfaJ7F2gY0WNtbueQBl+qoazfvaElv8AEuZa+UdmjM30VJU7TnlcXSTPc46kuP8AdRHCZi0/Xbdk7FhpAYqZrXBn3hHSRuklfYfSHX8LWXo/jV4m2aS6QmPoi2z2v1thK4LHUPa7EHuDh9QcQR+eq6RsDeCqnpZJmnFWRdnGbAmwGFxJ1Nrj9Fw5/F9p9qypasw3/Zmz+hjxFuHG7ES04rPy1tx8F5tvbp0le3FUC8lrNnjyeDc2xt+rX+i0PZvxbqWkirgjnYbNyBjc0X7RGtzb9lt+7W9dPU1XR0zyQ8ghj8ja1y3PX8lWuK+HX1HrNenMd4tx6uiu4N6aC5tLGC6wF74m6tyGd1qzgv1PUCN4Jbdj872ta9rELT96/h7S1oc+Jv2aqNj2QejcSPqFss+K6KZ+dWXrffbgylXW8O7VVs9+Coiw30eM2u10cNdDkqWy3aChEQEREBF9MQw2tnzXzQEUhW+7GxHV9Q2Frg24Li43sGtFzogp0Xs2jRmCWSIkExPcwkaEtNrheWyDFF9HRkAEg2OnivmgKVCICm6hEEpdQinYIiKBKXUIgm6XRQgkLom4tCRRSyCMuc5xsCHBr2BudzoQudhdH2BII9jyl2K+F7hmPlJw9kfkbhJlTJ055K67ibWub25X4JFI5pBaSHA3BBsR5FfMrJrrDRF3St2vilK0sjrgHsFgJ2j7xrQOIA7f5rqWy9pxyxY45myQPvhkaBqNWu4td4L8w3V9utvVU7OcTA4Fj7Y43jEx4HMcD4rHJhi3XbO1Il+gaunhnhMczMcbtWn6sOd76g8iuQb5/DuSnD56QOkpRclliZIQNcX4m65rftz98afaDbNtHVBtjA4uIcLZ9Hz8tVtM8GQkjsHA38mjmOCwpN8c6Zxaay/LRasF2rfTcCOtDp6XsVeHE5mQjlI+Yj8L7/quNTQlhLXAtc02IIsQeVl10vFo3DeLRL5IiKyRFlhyuoQGroHwkg++mfIz7gRhrnkEhpJyF+BWk7No3TysjYO3I4NHmV3fYOwY6SCOFgDrOJcc/vH/AIjztoFh5Gb+Ku/qmSeNK7aO4tPtGsdUPcRC7D2YwGtLW+OVyeYVbvPu3SRVPTStYyjgiaGMDiOleQCP7eK27aVVJTMvELgkANOtifpste3sgpZA2avnIYztNhu09KQLHCNSeHJY+P5M5J9ZZxad6c53u2u6swOFP0NOLiPs2xc87ZrWVs+9e9RrWRxMhbFBCeyB8xAaGjEdOC1hd0toERFCRERAREQEWfR5A8CbeKwQFIUIgzBFjlnz8FgiIMrLoOzHtGxJMIeOy9rgQMLziBBBAuAAuehdD6SZuwm2IA7TbZC7C7PhmVE/FL/HPQFClyxUrpCyNhob+FlgpQfamqHxva9ji17CHBwNi1w0IK6/uFv6Kssgq/8AVDJkpdZsvHC9vF/K+q40Cs+k0tqPFVvSLRpE12/T+LGDcG4OTHNzuOIH9VpPxB3PbXAywttWMHP/AD2AfUDmHgD81Wbg78dPhp6qwmDMDJhm+Vt/kcT9VtD4LocoxWzNgBa5zxWyuea4LTbDdhqay/Mz4yCQRYg2I5EarArpfxI3YuHVcMeEtsJ2C1geEgA0vxXNCu+lovG4bxOy6loQBb58Ptz+mLamcHoWuBZHleVzTfQ/Spm0Vjclp1DYfhvut9njbUyD/EyA4GHIxxHLH5kG3gt8kOBl88d7NxEfp4ea89TiBDrixtqflJ0aq+uqg1pfM8RRsHaeXANtwaD+InK3MrxcuWc+Tj/HPzMm1NotgidNI4COMnHkCS46Mafqde3kuJ7ybbfWzF78mgYWsGjW+XM6nxXs3v3hNbIMDejpY8o473tzc4/U48ytdJXp+P49cUb+tqV0XUIi6FxERAREQSrKj2JNNE6SMXDfp0cQLXLR9WvBVi2rd7eJrBFHO0FkRdgfm0sDrEgkcLhEw1YqF69qkGZ5a4OaXEgjQ35LyIgREQERSgloW470zmOhpoc8xjOLXK1v3Wp0rSXtAzJcLed1sm/1UXzMBJuyMAtOdj4HiqzHMKT3DVSssHZvceXFYlFZdClQiCSpAWKkFB9YpSxwc0kOBuCNQRoV27cbeZ1XTFzyDOw4ZB2Ra3yOa3iCNfFcMVnsDazqSoZK0A4TZwIviYfmFvJZ5ccXrpW1dw7/AFMYLfvGXY6wdiaMLmc1wje7Yb6KpewgdG442EadG7MDzGn5Lueyaxs8TSJLwvAc1xJuQc7WGVxppwVdvLsWCtjEUri2xBa/VzST4jx08FxYLzitNb9Ma205Judu46vnw2tCwYnu/lH0jxXZ4oGNaA2MNs2zQDYNa3Rtued18NhbIioYRFGHH5jj0L75HyXo2lUtZH0r7Rwx2LpXZdm1uwL9t17Dh5qvlZJzT6U6JtMy89X2WlxkbHCwNdI9+eEcQAdXHQBck323lFbKGwgtpIbtjab3cPxv5u81nvtvY6ueGxlzaVmQaSbyOB+d44n9lqxK6vH8eMcc9taU1yErFEXSuIiICIiAiIgIiICIiAiKQghSpwm17ZKAgv8AcyBr6thcDhYC/LmNL+Cr9t1HS1EjuBcf0GSudgsFPTyzSMJa9uBlnYTi5+IWsOVY7UjmdsURFZcREQFllbxWKICkKEQdI+FW2bF9O4i9jJFiJ+cWDmDzGf5Lp1VAx7Q7DdxscJvcfocvNfnrYtWIKiKQ2LWPBNxcYTk7IeBK/QtK5rhkcUeEEPBtiY4XBA10yt4Lj8vHvn9Y3jUq3aW2oaKkfUSl73td0bIcOTXgZFx5X5lcS29vBUVshknlcSfpBsxo5BoyC7nVU8T45I3YjFIC12EXN+Bz8VwvePYktDMY5G5atdwc3mFbxPWa6iOU45hVFQpRdTVCIpCCEUuKhAREQEREBERAREQFIUIg+nSG1r5XvZe7Y+y5KmQNY0kXGI2yaOZVcCtw3d3pp6OlcwQvNQSSTcYHcr53SUW3rh5d8KnC5tOwjo4mtyAt2rLWV96ufpHufa2Jxdblc3svOoiCI1AiIpSIiICIiCQ2+ihSoQZLrPwz2+Jovs7yemgBLf54L3cDzIOf5rkoXq2fWPgkZLGbPjcHA+LTex5jLRRkpF66lFo3D9FGHG3sGxOd75niD4Ki3p2RBVwhkpAczEWHMdoggXPK50Wewt4G1cAma9oufvGDC1zJBm6zb3w30PivJtSF1RIzMdHy44geP6rx7XtgyOad1jf1yfb2wJaJ4bLbtDECOSqnNXeNtSREsxNa57QGNuPl/mJ48/yVRtLdahq3ElvQTanPCHHj5c816VfLw243qWsZP1xyyhbDvLuvPQm72ExE2D7ZeFyMlr5W7SJiekIiIkREQEREBERAREQEREBTdQiCbqERAREQEREBERAREQFkCsUQW+7m2pKKZssbjrZ7Ro+MntN/+0XXNn7Uo64h1JKGy2JEDxY3Fri/FcNus2SEG4JBHEGxWWbDXL2rasS/QD6ZzCC+MgAXOV+drFVG0KiNhx9GXhzrgWJF9OHguYUO91dC67KqThk43BtpcFX3/U2u6OwMYeDmejaQ5vKx4rk/59d72ynFM9Np3hq4v4bUF9yHMs0kHKY6N8tFxsq72/vPU11uncAwZhjBhYD5BU8sZabHkD+RXbjp6Uiu2lK+sPmiIrriIiAiIgIiICIiAiIgIiICIiAiIgIiICIiAiIgIiICIiCQVN0RAuhKhEEIiIP/2Q==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16" descr="data:image/jpeg;base64,/9j/4AAQSkZJRgABAQAAAQABAAD/2wCEAAkGBxEPEBQUEBAUFA8REhUSGRQVFBUVFxQQFBQXFhQXGBYYHCggGBoxGxQVITEhJikrLi4uGB8zODMsNygtLisBCgoKDg0OGRAQGywmHiQvLCwsLywsLCwsLCwsLCwsLCwsLCwsLCwsLCwsLCwsLCwsLCwsLCwsLCwsLCwsLCwsLP/AABEIAMYA/wMBIgACEQEDEQH/xAAcAAEAAgMBAQEAAAAAAAAAAAAAAQUCBgcEAwj/xAA/EAABAwIDBAgDBgQFBQAAAAABAAIDBBESITEFBkFRExYiVGFxlNIHMkIUI1KBkbEVYqHRJDM0U5IXQ3TB8P/EABkBAQADAQEAAAAAAAAAAAAAAAABAgMEBf/EACIRAQACAgIDAQADAQAAAAAAAAABAgMRITEEEkFREyKBFf/aAAwDAQACEQMRAD8A5J1or+/1XqJfcs4t6K6+ddVW/wDIl9ypUQXcu8m0Gn/XVVuH+Il0/wCS+fWiv7/Veol9y+NOemZ0drvaCWnS68Dm2PkoFr1or+/1XqJfcnWiv7/Veol9yqVCkW/Wiv7/AFXqJfcnWiv7/Veol9yqEQW/Wev7/Veol9ydaK/v9V6iX3KoRBb9aK/v9V6iX3J1or+/1XqJfcqhEFv1or+/1XqJfcnWiv7/AFXqJfcqhTZBtmy9vVvRSyPraghrbWdVTAnFxaMWZVSd56/v9V6iX3L0VRMdHG0Yh0nadlk4Z5A8NNFQuUQiFt1or+/1XqJfcnWiv7/Veol9yqEUpW/Wiv7/AFXqJfcnWiv7/Veol9yqEQW/Wiv7/Veol9ydaK/v9V6iX3KoRBb9aK/v9V6iX3J1or+/1XqJfcqhEFv1or+/1XqJfcnWiv7/AFXqJfcqhEFv1or+/wBV6iX3J1or+/1XqJfcqhEFv1or+/1XqJfcnWiv7/Veol9yqEQW/Wiv7/Veol9ydaK/v9V6iX3KoRAREQfWnlLHBw1ab/otgqOirGgts2o0wjIWC1tZMeWm4NiOKjSJh6K2hkhNpGFt9L8R4LylbNE47QjwucBNEOz/ADDy5rXqmB0bi1ws4GxCRJEviilQpSIiICIiAvdsmEPmYHfKXZ2NjbwPNeIK+3Npw+pGJjXsaxznA2yAGoJ0de2aImeGO9pb05awk4BhJIIP5g8VRlenaUrnyvLiScRF3G5yNszxXlQjoRERIiIgIiICIiAiIgIiICIiAiIgIiIClQiD6wTOY4OaSHNNwRwK3OP7PtWINzZXNbkc7PtqStIXpoK6SB4fE4te3QhRpWY+vU7ZJZMYp3tiLQSXOzGQyA53VdI2xyW9Um0aba33dWGRVRFmzNbbE8aA/wBvErXN4N3ZqJ1n2dHlaRvym/7FIkrP6pUWRasVKwiIgkLa9zYmmOpcWNeWR3wubiJJxBoa0ZniT5BaoFt2x5zDQSuxuifazMLS0ytcbOOMcRawtpc80Vs1EoiFFmTm2AN9eHJYKVCAiIgIiICIiAiIgIiICIiAiIgIiIClQiApChEGQctu3b3wETRDVxCam0zHaaBpnxF1p6yBTSJiJ7dE2xuNFUsdNs6eKSw/ymX7R44bns25FaBU0r4nFkjS17TYgixBXt2LtuakfiheQDbE25wvaDfC4A6cF0CJ+zdtAB33FSAM8djc/S3I42+eYUb0rua99OWEKFebxbtVFC60rQYycpG3LT4XOYKpLKV4nYFuIjkbsprxLGLdIwAyAudFI4YmBhBsbsvlZacFsdYWNoGDARK9wJuPlALswTnmOGmSmIVt8a4SpsosrjdvYM1fL0UIz1c43wMbY5uPDTJQsqo4S7JoJPIC/wCyykpns+Zjm+bSP3XetibvUWyqcOe6NjsH3k0ljjsLkMv5aBU1bvNsesD4XucG3s1zmgAg62OqpF99Qz/k/IcaLVC3HfHdL7MBLTkvgfmLZ4QdDcLTyFeJiV4nbFEREiIiAiIgIiICIiAiIgIpRBCKbKEBERAREQSvpDKWODmkhzSCCOBGhXzUIOo7r76x1dqeuYMcnZ6QkBkr9B0lx2CfxBV2+G4bog6aka4xtNnRfMWtAHba4Gz2m98loAK2fdjfGehOE/ewHLo3knDlYFmeXloo1PxT11zDXI2XcAeJA/rbit8342WYqKnwtc5ouXOccTmaAA20HjmtqmNFVwsnjhgmzGEFuF7DYF3SEWzvwsr6YPEYIwkluF2IAtLdQLW0zXNl8qtLaZzk5cK2JseWslbHE35jYuIOFt/xFddZtGn2RRhrrYWNPYbk+We4xNxHMtsSbkWFjqrTCfsU0lJE3pWNLcEeFpfJbKzRc3zJsuEbTmmfK4zl/S3sQ+92+FjmB4LWloyxuOlo/u9m8u8U+0Jcc7rgDCxg+VjM7AAcc9VUXUFQtmsRpt+6G9rqe0M5xUrsiD9AOWXgvVvduYI2GppHY6YgvOfyjwK0YL2jas/Q9D0r+hJvgubXVYrG1fXnh4ioWXDxWKlYREQEREBERAREQEREG1QbCpJ3HoqsDkHDjyzXyrNzamPQsff8Ltf1WuNdZer+Iy5fePy0zOSSz1aOpWJ3TrB/2TnlqOP5rB+61Y3Wndrbhr+qxg3kqmEETvNuBK9cm+ta7WXjfRE/2eSbdmsYLup3fuvL/Caj/Yl/4O/srzr1W/jbpnduv9V93/EKrLA20YI+rDmRy1UxH6jdvxrf8Nn/ANmTn8jtP0X1g2HVPtanls7Q4HAH8zktmb8R5wGWghxNFicPzDkc19D8UKo3vFDhtZrcJs08SM0+m7fjX+qlbiLfsz8Q1sP/AGvt1Lr+NM4W5kC39dFaxfEqrDHN6OEvcQcZaSRnwzXzpviTtGM3D2E/zMvly1UzEG7pi+HVU4AtkiNyRZpLu0NRkFZQfDJzLfaJ7F2gY0WNtbueQBl+qoazfvaElv8AEuZa+UdmjM30VJU7TnlcXSTPc46kuP8AdRHCZi0/Xbdk7FhpAYqZrXBn3hHSRuklfYfSHX8LWXo/jV4m2aS6QmPoi2z2v1thK4LHUPa7EHuDh9QcQR+eq6RsDeCqnpZJmnFWRdnGbAmwGFxJ1Nrj9Fw5/F9p9qypasw3/Zmz+hjxFuHG7ES04rPy1tx8F5tvbp0le3FUC8lrNnjyeDc2xt+rX+i0PZvxbqWkirgjnYbNyBjc0X7RGtzb9lt+7W9dPU1XR0zyQ8ghj8ja1y3PX8lWuK+HX1HrNenMd4tx6uiu4N6aC5tLGC6wF74m6tyGd1qzgv1PUCN4Jbdj872ta9rELT96/h7S1oc+Jv2aqNj2QejcSPqFss+K6KZ+dWXrffbgylXW8O7VVs9+Coiw30eM2u10cNdDkqWy3aChEQEREBF9MQw2tnzXzQEUhW+7GxHV9Q2Frg24Li43sGtFzogp0Xs2jRmCWSIkExPcwkaEtNrheWyDFF9HRkAEg2OnivmgKVCICm6hEEpdQinYIiKBKXUIgm6XRQgkLom4tCRRSyCMuc5xsCHBr2BudzoQudhdH2BII9jyl2K+F7hmPlJw9kfkbhJlTJ055K67ibWub25X4JFI5pBaSHA3BBsR5FfMrJrrDRF3St2vilK0sjrgHsFgJ2j7xrQOIA7f5rqWy9pxyxY45myQPvhkaBqNWu4td4L8w3V9utvVU7OcTA4Fj7Y43jEx4HMcD4rHJhi3XbO1Il+gaunhnhMczMcbtWn6sOd76g8iuQb5/DuSnD56QOkpRclliZIQNcX4m65rftz98afaDbNtHVBtjA4uIcLZ9Hz8tVtM8GQkjsHA38mjmOCwpN8c6Zxaay/LRasF2rfTcCOtDp6XsVeHE5mQjlI+Yj8L7/quNTQlhLXAtc02IIsQeVl10vFo3DeLRL5IiKyRFlhyuoQGroHwkg++mfIz7gRhrnkEhpJyF+BWk7No3TysjYO3I4NHmV3fYOwY6SCOFgDrOJcc/vH/AIjztoFh5Gb+Ku/qmSeNK7aO4tPtGsdUPcRC7D2YwGtLW+OVyeYVbvPu3SRVPTStYyjgiaGMDiOleQCP7eK27aVVJTMvELgkANOtifpste3sgpZA2avnIYztNhu09KQLHCNSeHJY+P5M5J9ZZxad6c53u2u6swOFP0NOLiPs2xc87ZrWVs+9e9RrWRxMhbFBCeyB8xAaGjEdOC1hd0toERFCRERAREQEWfR5A8CbeKwQFIUIgzBFjlnz8FgiIMrLoOzHtGxJMIeOy9rgQMLziBBBAuAAuehdD6SZuwm2IA7TbZC7C7PhmVE/FL/HPQFClyxUrpCyNhob+FlgpQfamqHxva9ji17CHBwNi1w0IK6/uFv6Kssgq/8AVDJkpdZsvHC9vF/K+q40Cs+k0tqPFVvSLRpE12/T+LGDcG4OTHNzuOIH9VpPxB3PbXAywttWMHP/AD2AfUDmHgD81Wbg78dPhp6qwmDMDJhm+Vt/kcT9VtD4LocoxWzNgBa5zxWyuea4LTbDdhqay/Mz4yCQRYg2I5EarArpfxI3YuHVcMeEtsJ2C1geEgA0vxXNCu+lovG4bxOy6loQBb58Ptz+mLamcHoWuBZHleVzTfQ/Spm0Vjclp1DYfhvut9njbUyD/EyA4GHIxxHLH5kG3gt8kOBl88d7NxEfp4ea89TiBDrixtqflJ0aq+uqg1pfM8RRsHaeXANtwaD+InK3MrxcuWc+Tj/HPzMm1NotgidNI4COMnHkCS46Mafqde3kuJ7ybbfWzF78mgYWsGjW+XM6nxXs3v3hNbIMDejpY8o473tzc4/U48ytdJXp+P49cUb+tqV0XUIi6FxERAREQSrKj2JNNE6SMXDfp0cQLXLR9WvBVi2rd7eJrBFHO0FkRdgfm0sDrEgkcLhEw1YqF69qkGZ5a4OaXEgjQ35LyIgREQERSgloW470zmOhpoc8xjOLXK1v3Wp0rSXtAzJcLed1sm/1UXzMBJuyMAtOdj4HiqzHMKT3DVSssHZvceXFYlFZdClQiCSpAWKkFB9YpSxwc0kOBuCNQRoV27cbeZ1XTFzyDOw4ZB2Ra3yOa3iCNfFcMVnsDazqSoZK0A4TZwIviYfmFvJZ5ccXrpW1dw7/AFMYLfvGXY6wdiaMLmc1wje7Yb6KpewgdG442EadG7MDzGn5Lueyaxs8TSJLwvAc1xJuQc7WGVxppwVdvLsWCtjEUri2xBa/VzST4jx08FxYLzitNb9Ma205Judu46vnw2tCwYnu/lH0jxXZ4oGNaA2MNs2zQDYNa3Rtued18NhbIioYRFGHH5jj0L75HyXo2lUtZH0r7Rwx2LpXZdm1uwL9t17Dh5qvlZJzT6U6JtMy89X2WlxkbHCwNdI9+eEcQAdXHQBck323lFbKGwgtpIbtjab3cPxv5u81nvtvY6ueGxlzaVmQaSbyOB+d44n9lqxK6vH8eMcc9taU1yErFEXSuIiICIiAiIgIiICIiAiKQghSpwm17ZKAgv8AcyBr6thcDhYC/LmNL+Cr9t1HS1EjuBcf0GSudgsFPTyzSMJa9uBlnYTi5+IWsOVY7UjmdsURFZcREQFllbxWKICkKEQdI+FW2bF9O4i9jJFiJ+cWDmDzGf5Lp1VAx7Q7DdxscJvcfocvNfnrYtWIKiKQ2LWPBNxcYTk7IeBK/QtK5rhkcUeEEPBtiY4XBA10yt4Lj8vHvn9Y3jUq3aW2oaKkfUSl73td0bIcOTXgZFx5X5lcS29vBUVshknlcSfpBsxo5BoyC7nVU8T45I3YjFIC12EXN+Bz8VwvePYktDMY5G5atdwc3mFbxPWa6iOU45hVFQpRdTVCIpCCEUuKhAREQEREBERAREQFIUIg+nSG1r5XvZe7Y+y5KmQNY0kXGI2yaOZVcCtw3d3pp6OlcwQvNQSSTcYHcr53SUW3rh5d8KnC5tOwjo4mtyAt2rLWV96ufpHufa2Jxdblc3svOoiCI1AiIpSIiICIiCQ2+ihSoQZLrPwz2+Jovs7yemgBLf54L3cDzIOf5rkoXq2fWPgkZLGbPjcHA+LTex5jLRRkpF66lFo3D9FGHG3sGxOd75niD4Ki3p2RBVwhkpAczEWHMdoggXPK50Wewt4G1cAma9oufvGDC1zJBm6zb3w30PivJtSF1RIzMdHy44geP6rx7XtgyOad1jf1yfb2wJaJ4bLbtDECOSqnNXeNtSREsxNa57QGNuPl/mJ48/yVRtLdahq3ElvQTanPCHHj5c816VfLw243qWsZP1xyyhbDvLuvPQm72ExE2D7ZeFyMlr5W7SJiekIiIkREQEREBERAREQEREBTdQiCbqERAREQEREBERAREQFkCsUQW+7m2pKKZssbjrZ7Ro+MntN/+0XXNn7Uo64h1JKGy2JEDxY3Fri/FcNus2SEG4JBHEGxWWbDXL2rasS/QD6ZzCC+MgAXOV+drFVG0KiNhx9GXhzrgWJF9OHguYUO91dC67KqThk43BtpcFX3/U2u6OwMYeDmejaQ5vKx4rk/59d72ynFM9Np3hq4v4bUF9yHMs0kHKY6N8tFxsq72/vPU11uncAwZhjBhYD5BU8sZabHkD+RXbjp6Uiu2lK+sPmiIrriIiAiIgIiICIiAiIgIiICIiAiIgIiICIiAiIgIiICIiCQVN0RAuhKhEEIiIP/2Q=="/>
          <p:cNvSpPr>
            <a:spLocks noChangeAspect="1" noChangeArrowheads="1"/>
          </p:cNvSpPr>
          <p:nvPr/>
        </p:nvSpPr>
        <p:spPr bwMode="auto">
          <a:xfrm>
            <a:off x="765175" y="465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18" descr="data:image/jpeg;base64,/9j/4AAQSkZJRgABAQAAAQABAAD/2wCEAAkGBxEPEBQUEBAUFA8REhUSGRQVFBUVFxQQFBQXFhQXGBYYHCggGBoxGxQVITEhJikrLi4uGB8zODMsNygtLisBCgoKDg0OGRAQGywmHiQvLCwsLywsLCwsLCwsLCwsLCwsLCwsLCwsLCwsLCwsLCwsLCwsLCwsLCwsLCwsLCwsLP/AABEIAMYA/wMBIgACEQEDEQH/xAAcAAEAAgMBAQEAAAAAAAAAAAAAAQUCBgcEAwj/xAA/EAABAwIDBAgDBgQFBQAAAAABAAIDBBESITEFBkFRExYiVGFxlNIHMkIUI1KBkbEVYqHRJDM0U5IXQ3TB8P/EABkBAQADAQEAAAAAAAAAAAAAAAABAgMEBf/EACIRAQACAgIDAQADAQAAAAAAAAABAgMRITEEEkFREyKBFf/aAAwDAQACEQMRAD8A5J1or+/1XqJfcs4t6K6+ddVW/wDIl9ypUQXcu8m0Gn/XVVuH+Il0/wCS+fWiv7/Veol9y+NOemZ0drvaCWnS68Dm2PkoFr1or+/1XqJfcnWiv7/Veol9yqVCkW/Wiv7/AFXqJfcnWiv7/Veol9yqEQW/Wev7/Veol9ydaK/v9V6iX3KoRBb9aK/v9V6iX3J1or+/1XqJfcqhEFv1or+/1XqJfcnWiv7/AFXqJfcqhTZBtmy9vVvRSyPraghrbWdVTAnFxaMWZVSd56/v9V6iX3L0VRMdHG0Yh0nadlk4Z5A8NNFQuUQiFt1or+/1XqJfcnWiv7/Veol9yqEUpW/Wiv7/AFXqJfcnWiv7/Veol9yqEQW/Wiv7/Veol9ydaK/v9V6iX3KoRBb9aK/v9V6iX3J1or+/1XqJfcqhEFv1or+/1XqJfcnWiv7/AFXqJfcqhEFv1or+/wBV6iX3J1or+/1XqJfcqhEFv1or+/1XqJfcnWiv7/Veol9yqEQW/Wiv7/Veol9ydaK/v9V6iX3KoRAREQfWnlLHBw1ab/otgqOirGgts2o0wjIWC1tZMeWm4NiOKjSJh6K2hkhNpGFt9L8R4LylbNE47QjwucBNEOz/ADDy5rXqmB0bi1ws4GxCRJEviilQpSIiICIiAvdsmEPmYHfKXZ2NjbwPNeIK+3Npw+pGJjXsaxznA2yAGoJ0de2aImeGO9pb05awk4BhJIIP5g8VRlenaUrnyvLiScRF3G5yNszxXlQjoRERIiIgIiICIiAiIgIiICIiAiIgIiIClQiD6wTOY4OaSHNNwRwK3OP7PtWINzZXNbkc7PtqStIXpoK6SB4fE4te3QhRpWY+vU7ZJZMYp3tiLQSXOzGQyA53VdI2xyW9Um0aba33dWGRVRFmzNbbE8aA/wBvErXN4N3ZqJ1n2dHlaRvym/7FIkrP6pUWRasVKwiIgkLa9zYmmOpcWNeWR3wubiJJxBoa0ZniT5BaoFt2x5zDQSuxuifazMLS0ytcbOOMcRawtpc80Vs1EoiFFmTm2AN9eHJYKVCAiIgIiICIiAiIgIiICIiAiIgIiIClQiApChEGQctu3b3wETRDVxCam0zHaaBpnxF1p6yBTSJiJ7dE2xuNFUsdNs6eKSw/ymX7R44bns25FaBU0r4nFkjS17TYgixBXt2LtuakfiheQDbE25wvaDfC4A6cF0CJ+zdtAB33FSAM8djc/S3I42+eYUb0rua99OWEKFebxbtVFC60rQYycpG3LT4XOYKpLKV4nYFuIjkbsprxLGLdIwAyAudFI4YmBhBsbsvlZacFsdYWNoGDARK9wJuPlALswTnmOGmSmIVt8a4SpsosrjdvYM1fL0UIz1c43wMbY5uPDTJQsqo4S7JoJPIC/wCyykpns+Zjm+bSP3XetibvUWyqcOe6NjsH3k0ljjsLkMv5aBU1bvNsesD4XucG3s1zmgAg62OqpF99Qz/k/IcaLVC3HfHdL7MBLTkvgfmLZ4QdDcLTyFeJiV4nbFEREiIiAiIgIiICIiAiIgIpRBCKbKEBERAREQSvpDKWODmkhzSCCOBGhXzUIOo7r76x1dqeuYMcnZ6QkBkr9B0lx2CfxBV2+G4bog6aka4xtNnRfMWtAHba4Gz2m98loAK2fdjfGehOE/ewHLo3knDlYFmeXloo1PxT11zDXI2XcAeJA/rbit8342WYqKnwtc5ouXOccTmaAA20HjmtqmNFVwsnjhgmzGEFuF7DYF3SEWzvwsr6YPEYIwkluF2IAtLdQLW0zXNl8qtLaZzk5cK2JseWslbHE35jYuIOFt/xFddZtGn2RRhrrYWNPYbk+We4xNxHMtsSbkWFjqrTCfsU0lJE3pWNLcEeFpfJbKzRc3zJsuEbTmmfK4zl/S3sQ+92+FjmB4LWloyxuOlo/u9m8u8U+0Jcc7rgDCxg+VjM7AAcc9VUXUFQtmsRpt+6G9rqe0M5xUrsiD9AOWXgvVvduYI2GppHY6YgvOfyjwK0YL2jas/Q9D0r+hJvgubXVYrG1fXnh4ioWXDxWKlYREQEREBERAREQEREG1QbCpJ3HoqsDkHDjyzXyrNzamPQsff8Ltf1WuNdZer+Iy5fePy0zOSSz1aOpWJ3TrB/2TnlqOP5rB+61Y3Wndrbhr+qxg3kqmEETvNuBK9cm+ta7WXjfRE/2eSbdmsYLup3fuvL/Caj/Yl/4O/srzr1W/jbpnduv9V93/EKrLA20YI+rDmRy1UxH6jdvxrf8Nn/ANmTn8jtP0X1g2HVPtanls7Q4HAH8zktmb8R5wGWghxNFicPzDkc19D8UKo3vFDhtZrcJs08SM0+m7fjX+qlbiLfsz8Q1sP/AGvt1Lr+NM4W5kC39dFaxfEqrDHN6OEvcQcZaSRnwzXzpviTtGM3D2E/zMvly1UzEG7pi+HVU4AtkiNyRZpLu0NRkFZQfDJzLfaJ7F2gY0WNtbueQBl+qoazfvaElv8AEuZa+UdmjM30VJU7TnlcXSTPc46kuP8AdRHCZi0/Xbdk7FhpAYqZrXBn3hHSRuklfYfSHX8LWXo/jV4m2aS6QmPoi2z2v1thK4LHUPa7EHuDh9QcQR+eq6RsDeCqnpZJmnFWRdnGbAmwGFxJ1Nrj9Fw5/F9p9qypasw3/Zmz+hjxFuHG7ES04rPy1tx8F5tvbp0le3FUC8lrNnjyeDc2xt+rX+i0PZvxbqWkirgjnYbNyBjc0X7RGtzb9lt+7W9dPU1XR0zyQ8ghj8ja1y3PX8lWuK+HX1HrNenMd4tx6uiu4N6aC5tLGC6wF74m6tyGd1qzgv1PUCN4Jbdj872ta9rELT96/h7S1oc+Jv2aqNj2QejcSPqFss+K6KZ+dWXrffbgylXW8O7VVs9+Coiw30eM2u10cNdDkqWy3aChEQEREBF9MQw2tnzXzQEUhW+7GxHV9Q2Frg24Li43sGtFzogp0Xs2jRmCWSIkExPcwkaEtNrheWyDFF9HRkAEg2OnivmgKVCICm6hEEpdQinYIiKBKXUIgm6XRQgkLom4tCRRSyCMuc5xsCHBr2BudzoQudhdH2BII9jyl2K+F7hmPlJw9kfkbhJlTJ055K67ibWub25X4JFI5pBaSHA3BBsR5FfMrJrrDRF3St2vilK0sjrgHsFgJ2j7xrQOIA7f5rqWy9pxyxY45myQPvhkaBqNWu4td4L8w3V9utvVU7OcTA4Fj7Y43jEx4HMcD4rHJhi3XbO1Il+gaunhnhMczMcbtWn6sOd76g8iuQb5/DuSnD56QOkpRclliZIQNcX4m65rftz98afaDbNtHVBtjA4uIcLZ9Hz8tVtM8GQkjsHA38mjmOCwpN8c6Zxaay/LRasF2rfTcCOtDp6XsVeHE5mQjlI+Yj8L7/quNTQlhLXAtc02IIsQeVl10vFo3DeLRL5IiKyRFlhyuoQGroHwkg++mfIz7gRhrnkEhpJyF+BWk7No3TysjYO3I4NHmV3fYOwY6SCOFgDrOJcc/vH/AIjztoFh5Gb+Ku/qmSeNK7aO4tPtGsdUPcRC7D2YwGtLW+OVyeYVbvPu3SRVPTStYyjgiaGMDiOleQCP7eK27aVVJTMvELgkANOtifpste3sgpZA2avnIYztNhu09KQLHCNSeHJY+P5M5J9ZZxad6c53u2u6swOFP0NOLiPs2xc87ZrWVs+9e9RrWRxMhbFBCeyB8xAaGjEdOC1hd0toERFCRERAREQEWfR5A8CbeKwQFIUIgzBFjlnz8FgiIMrLoOzHtGxJMIeOy9rgQMLziBBBAuAAuehdD6SZuwm2IA7TbZC7C7PhmVE/FL/HPQFClyxUrpCyNhob+FlgpQfamqHxva9ji17CHBwNi1w0IK6/uFv6Kssgq/8AVDJkpdZsvHC9vF/K+q40Cs+k0tqPFVvSLRpE12/T+LGDcG4OTHNzuOIH9VpPxB3PbXAywttWMHP/AD2AfUDmHgD81Wbg78dPhp6qwmDMDJhm+Vt/kcT9VtD4LocoxWzNgBa5zxWyuea4LTbDdhqay/Mz4yCQRYg2I5EarArpfxI3YuHVcMeEtsJ2C1geEgA0vxXNCu+lovG4bxOy6loQBb58Ptz+mLamcHoWuBZHleVzTfQ/Spm0Vjclp1DYfhvut9njbUyD/EyA4GHIxxHLH5kG3gt8kOBl88d7NxEfp4ea89TiBDrixtqflJ0aq+uqg1pfM8RRsHaeXANtwaD+InK3MrxcuWc+Tj/HPzMm1NotgidNI4COMnHkCS46Mafqde3kuJ7ybbfWzF78mgYWsGjW+XM6nxXs3v3hNbIMDejpY8o473tzc4/U48ytdJXp+P49cUb+tqV0XUIi6FxERAREQSrKj2JNNE6SMXDfp0cQLXLR9WvBVi2rd7eJrBFHO0FkRdgfm0sDrEgkcLhEw1YqF69qkGZ5a4OaXEgjQ35LyIgREQERSgloW470zmOhpoc8xjOLXK1v3Wp0rSXtAzJcLed1sm/1UXzMBJuyMAtOdj4HiqzHMKT3DVSssHZvceXFYlFZdClQiCSpAWKkFB9YpSxwc0kOBuCNQRoV27cbeZ1XTFzyDOw4ZB2Ra3yOa3iCNfFcMVnsDazqSoZK0A4TZwIviYfmFvJZ5ccXrpW1dw7/AFMYLfvGXY6wdiaMLmc1wje7Yb6KpewgdG442EadG7MDzGn5Lueyaxs8TSJLwvAc1xJuQc7WGVxppwVdvLsWCtjEUri2xBa/VzST4jx08FxYLzitNb9Ma205Judu46vnw2tCwYnu/lH0jxXZ4oGNaA2MNs2zQDYNa3Rtued18NhbIioYRFGHH5jj0L75HyXo2lUtZH0r7Rwx2LpXZdm1uwL9t17Dh5qvlZJzT6U6JtMy89X2WlxkbHCwNdI9+eEcQAdXHQBck323lFbKGwgtpIbtjab3cPxv5u81nvtvY6ueGxlzaVmQaSbyOB+d44n9lqxK6vH8eMcc9taU1yErFEXSuIiICIiAiIgIiICIiAiKQghSpwm17ZKAgv8AcyBr6thcDhYC/LmNL+Cr9t1HS1EjuBcf0GSudgsFPTyzSMJa9uBlnYTi5+IWsOVY7UjmdsURFZcREQFllbxWKICkKEQdI+FW2bF9O4i9jJFiJ+cWDmDzGf5Lp1VAx7Q7DdxscJvcfocvNfnrYtWIKiKQ2LWPBNxcYTk7IeBK/QtK5rhkcUeEEPBtiY4XBA10yt4Lj8vHvn9Y3jUq3aW2oaKkfUSl73td0bIcOTXgZFx5X5lcS29vBUVshknlcSfpBsxo5BoyC7nVU8T45I3YjFIC12EXN+Bz8VwvePYktDMY5G5atdwc3mFbxPWa6iOU45hVFQpRdTVCIpCCEUuKhAREQEREBERAREQFIUIg+nSG1r5XvZe7Y+y5KmQNY0kXGI2yaOZVcCtw3d3pp6OlcwQvNQSSTcYHcr53SUW3rh5d8KnC5tOwjo4mtyAt2rLWV96ufpHufa2Jxdblc3svOoiCI1AiIpSIiICIiCQ2+ihSoQZLrPwz2+Jovs7yemgBLf54L3cDzIOf5rkoXq2fWPgkZLGbPjcHA+LTex5jLRRkpF66lFo3D9FGHG3sGxOd75niD4Ki3p2RBVwhkpAczEWHMdoggXPK50Wewt4G1cAma9oufvGDC1zJBm6zb3w30PivJtSF1RIzMdHy44geP6rx7XtgyOad1jf1yfb2wJaJ4bLbtDECOSqnNXeNtSREsxNa57QGNuPl/mJ48/yVRtLdahq3ElvQTanPCHHj5c816VfLw243qWsZP1xyyhbDvLuvPQm72ExE2D7ZeFyMlr5W7SJiekIiIkREQEREBERAREQEREBTdQiCbqERAREQEREBERAREQFkCsUQW+7m2pKKZssbjrZ7Ro+MntN/+0XXNn7Uo64h1JKGy2JEDxY3Fri/FcNus2SEG4JBHEGxWWbDXL2rasS/QD6ZzCC+MgAXOV+drFVG0KiNhx9GXhzrgWJF9OHguYUO91dC67KqThk43BtpcFX3/U2u6OwMYeDmejaQ5vKx4rk/59d72ynFM9Np3hq4v4bUF9yHMs0kHKY6N8tFxsq72/vPU11uncAwZhjBhYD5BU8sZabHkD+RXbjp6Uiu2lK+sPmiIrriIiAiIgIiICIiAiIgIiICIiAiIgIiICIiAiIgIiICIiCQVN0RAuhKhEEIiIP/2Q=="/>
          <p:cNvSpPr>
            <a:spLocks noChangeAspect="1" noChangeArrowheads="1"/>
          </p:cNvSpPr>
          <p:nvPr/>
        </p:nvSpPr>
        <p:spPr bwMode="auto">
          <a:xfrm>
            <a:off x="917575" y="6175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20" descr="data:image/jpeg;base64,/9j/4AAQSkZJRgABAQAAAQABAAD/2wCEAAkGBxEPEBQUEBAUFA8REhUSGRQVFBUVFxQQFBQXFhQXGBYYHCggGBoxGxQVITEhJikrLi4uGB8zODMsNygtLisBCgoKDg0OGRAQGywmHiQvLCwsLywsLCwsLCwsLCwsLCwsLCwsLCwsLCwsLCwsLCwsLCwsLCwsLCwsLCwsLCwsLP/AABEIAMYA/wMBIgACEQEDEQH/xAAcAAEAAgMBAQEAAAAAAAAAAAAAAQUCBgcEAwj/xAA/EAABAwIDBAgDBgQFBQAAAAABAAIDBBESITEFBkFRExYiVGFxlNIHMkIUI1KBkbEVYqHRJDM0U5IXQ3TB8P/EABkBAQADAQEAAAAAAAAAAAAAAAABAgMEBf/EACIRAQACAgIDAQADAQAAAAAAAAABAgMRITEEEkFREyKBFf/aAAwDAQACEQMRAD8A5J1or+/1XqJfcs4t6K6+ddVW/wDIl9ypUQXcu8m0Gn/XVVuH+Il0/wCS+fWiv7/Veol9y+NOemZ0drvaCWnS68Dm2PkoFr1or+/1XqJfcnWiv7/Veol9yqVCkW/Wiv7/AFXqJfcnWiv7/Veol9yqEQW/Wev7/Veol9ydaK/v9V6iX3KoRBb9aK/v9V6iX3J1or+/1XqJfcqhEFv1or+/1XqJfcnWiv7/AFXqJfcqhTZBtmy9vVvRSyPraghrbWdVTAnFxaMWZVSd56/v9V6iX3L0VRMdHG0Yh0nadlk4Z5A8NNFQuUQiFt1or+/1XqJfcnWiv7/Veol9yqEUpW/Wiv7/AFXqJfcnWiv7/Veol9yqEQW/Wiv7/Veol9ydaK/v9V6iX3KoRBb9aK/v9V6iX3J1or+/1XqJfcqhEFv1or+/1XqJfcnWiv7/AFXqJfcqhEFv1or+/wBV6iX3J1or+/1XqJfcqhEFv1or+/1XqJfcnWiv7/Veol9yqEQW/Wiv7/Veol9ydaK/v9V6iX3KoRAREQfWnlLHBw1ab/otgqOirGgts2o0wjIWC1tZMeWm4NiOKjSJh6K2hkhNpGFt9L8R4LylbNE47QjwucBNEOz/ADDy5rXqmB0bi1ws4GxCRJEviilQpSIiICIiAvdsmEPmYHfKXZ2NjbwPNeIK+3Npw+pGJjXsaxznA2yAGoJ0de2aImeGO9pb05awk4BhJIIP5g8VRlenaUrnyvLiScRF3G5yNszxXlQjoRERIiIgIiICIiAiIgIiICIiAiIgIiIClQiD6wTOY4OaSHNNwRwK3OP7PtWINzZXNbkc7PtqStIXpoK6SB4fE4te3QhRpWY+vU7ZJZMYp3tiLQSXOzGQyA53VdI2xyW9Um0aba33dWGRVRFmzNbbE8aA/wBvErXN4N3ZqJ1n2dHlaRvym/7FIkrP6pUWRasVKwiIgkLa9zYmmOpcWNeWR3wubiJJxBoa0ZniT5BaoFt2x5zDQSuxuifazMLS0ytcbOOMcRawtpc80Vs1EoiFFmTm2AN9eHJYKVCAiIgIiICIiAiIgIiICIiAiIgIiIClQiApChEGQctu3b3wETRDVxCam0zHaaBpnxF1p6yBTSJiJ7dE2xuNFUsdNs6eKSw/ymX7R44bns25FaBU0r4nFkjS17TYgixBXt2LtuakfiheQDbE25wvaDfC4A6cF0CJ+zdtAB33FSAM8djc/S3I42+eYUb0rua99OWEKFebxbtVFC60rQYycpG3LT4XOYKpLKV4nYFuIjkbsprxLGLdIwAyAudFI4YmBhBsbsvlZacFsdYWNoGDARK9wJuPlALswTnmOGmSmIVt8a4SpsosrjdvYM1fL0UIz1c43wMbY5uPDTJQsqo4S7JoJPIC/wCyykpns+Zjm+bSP3XetibvUWyqcOe6NjsH3k0ljjsLkMv5aBU1bvNsesD4XucG3s1zmgAg62OqpF99Qz/k/IcaLVC3HfHdL7MBLTkvgfmLZ4QdDcLTyFeJiV4nbFEREiIiAiIgIiICIiAiIgIpRBCKbKEBERAREQSvpDKWODmkhzSCCOBGhXzUIOo7r76x1dqeuYMcnZ6QkBkr9B0lx2CfxBV2+G4bog6aka4xtNnRfMWtAHba4Gz2m98loAK2fdjfGehOE/ewHLo3knDlYFmeXloo1PxT11zDXI2XcAeJA/rbit8342WYqKnwtc5ouXOccTmaAA20HjmtqmNFVwsnjhgmzGEFuF7DYF3SEWzvwsr6YPEYIwkluF2IAtLdQLW0zXNl8qtLaZzk5cK2JseWslbHE35jYuIOFt/xFddZtGn2RRhrrYWNPYbk+We4xNxHMtsSbkWFjqrTCfsU0lJE3pWNLcEeFpfJbKzRc3zJsuEbTmmfK4zl/S3sQ+92+FjmB4LWloyxuOlo/u9m8u8U+0Jcc7rgDCxg+VjM7AAcc9VUXUFQtmsRpt+6G9rqe0M5xUrsiD9AOWXgvVvduYI2GppHY6YgvOfyjwK0YL2jas/Q9D0r+hJvgubXVYrG1fXnh4ioWXDxWKlYREQEREBERAREQEREG1QbCpJ3HoqsDkHDjyzXyrNzamPQsff8Ltf1WuNdZer+Iy5fePy0zOSSz1aOpWJ3TrB/2TnlqOP5rB+61Y3Wndrbhr+qxg3kqmEETvNuBK9cm+ta7WXjfRE/2eSbdmsYLup3fuvL/Caj/Yl/4O/srzr1W/jbpnduv9V93/EKrLA20YI+rDmRy1UxH6jdvxrf8Nn/ANmTn8jtP0X1g2HVPtanls7Q4HAH8zktmb8R5wGWghxNFicPzDkc19D8UKo3vFDhtZrcJs08SM0+m7fjX+qlbiLfsz8Q1sP/AGvt1Lr+NM4W5kC39dFaxfEqrDHN6OEvcQcZaSRnwzXzpviTtGM3D2E/zMvly1UzEG7pi+HVU4AtkiNyRZpLu0NRkFZQfDJzLfaJ7F2gY0WNtbueQBl+qoazfvaElv8AEuZa+UdmjM30VJU7TnlcXSTPc46kuP8AdRHCZi0/Xbdk7FhpAYqZrXBn3hHSRuklfYfSHX8LWXo/jV4m2aS6QmPoi2z2v1thK4LHUPa7EHuDh9QcQR+eq6RsDeCqnpZJmnFWRdnGbAmwGFxJ1Nrj9Fw5/F9p9qypasw3/Zmz+hjxFuHG7ES04rPy1tx8F5tvbp0le3FUC8lrNnjyeDc2xt+rX+i0PZvxbqWkirgjnYbNyBjc0X7RGtzb9lt+7W9dPU1XR0zyQ8ghj8ja1y3PX8lWuK+HX1HrNenMd4tx6uiu4N6aC5tLGC6wF74m6tyGd1qzgv1PUCN4Jbdj872ta9rELT96/h7S1oc+Jv2aqNj2QejcSPqFss+K6KZ+dWXrffbgylXW8O7VVs9+Coiw30eM2u10cNdDkqWy3aChEQEREBF9MQw2tnzXzQEUhW+7GxHV9Q2Frg24Li43sGtFzogp0Xs2jRmCWSIkExPcwkaEtNrheWyDFF9HRkAEg2OnivmgKVCICm6hEEpdQinYIiKBKXUIgm6XRQgkLom4tCRRSyCMuc5xsCHBr2BudzoQudhdH2BII9jyl2K+F7hmPlJw9kfkbhJlTJ055K67ibWub25X4JFI5pBaSHA3BBsR5FfMrJrrDRF3St2vilK0sjrgHsFgJ2j7xrQOIA7f5rqWy9pxyxY45myQPvhkaBqNWu4td4L8w3V9utvVU7OcTA4Fj7Y43jEx4HMcD4rHJhi3XbO1Il+gaunhnhMczMcbtWn6sOd76g8iuQb5/DuSnD56QOkpRclliZIQNcX4m65rftz98afaDbNtHVBtjA4uIcLZ9Hz8tVtM8GQkjsHA38mjmOCwpN8c6Zxaay/LRasF2rfTcCOtDp6XsVeHE5mQjlI+Yj8L7/quNTQlhLXAtc02IIsQeVl10vFo3DeLRL5IiKyRFlhyuoQGroHwkg++mfIz7gRhrnkEhpJyF+BWk7No3TysjYO3I4NHmV3fYOwY6SCOFgDrOJcc/vH/AIjztoFh5Gb+Ku/qmSeNK7aO4tPtGsdUPcRC7D2YwGtLW+OVyeYVbvPu3SRVPTStYyjgiaGMDiOleQCP7eK27aVVJTMvELgkANOtifpste3sgpZA2avnIYztNhu09KQLHCNSeHJY+P5M5J9ZZxad6c53u2u6swOFP0NOLiPs2xc87ZrWVs+9e9RrWRxMhbFBCeyB8xAaGjEdOC1hd0toERFCRERAREQEWfR5A8CbeKwQFIUIgzBFjlnz8FgiIMrLoOzHtGxJMIeOy9rgQMLziBBBAuAAuehdD6SZuwm2IA7TbZC7C7PhmVE/FL/HPQFClyxUrpCyNhob+FlgpQfamqHxva9ji17CHBwNi1w0IK6/uFv6Kssgq/8AVDJkpdZsvHC9vF/K+q40Cs+k0tqPFVvSLRpE12/T+LGDcG4OTHNzuOIH9VpPxB3PbXAywttWMHP/AD2AfUDmHgD81Wbg78dPhp6qwmDMDJhm+Vt/kcT9VtD4LocoxWzNgBa5zxWyuea4LTbDdhqay/Mz4yCQRYg2I5EarArpfxI3YuHVcMeEtsJ2C1geEgA0vxXNCu+lovG4bxOy6loQBb58Ptz+mLamcHoWuBZHleVzTfQ/Spm0Vjclp1DYfhvut9njbUyD/EyA4GHIxxHLH5kG3gt8kOBl88d7NxEfp4ea89TiBDrixtqflJ0aq+uqg1pfM8RRsHaeXANtwaD+InK3MrxcuWc+Tj/HPzMm1NotgidNI4COMnHkCS46Mafqde3kuJ7ybbfWzF78mgYWsGjW+XM6nxXs3v3hNbIMDejpY8o473tzc4/U48ytdJXp+P49cUb+tqV0XUIi6FxERAREQSrKj2JNNE6SMXDfp0cQLXLR9WvBVi2rd7eJrBFHO0FkRdgfm0sDrEgkcLhEw1YqF69qkGZ5a4OaXEgjQ35LyIgREQERSgloW470zmOhpoc8xjOLXK1v3Wp0rSXtAzJcLed1sm/1UXzMBJuyMAtOdj4HiqzHMKT3DVSssHZvceXFYlFZdClQiCSpAWKkFB9YpSxwc0kOBuCNQRoV27cbeZ1XTFzyDOw4ZB2Ra3yOa3iCNfFcMVnsDazqSoZK0A4TZwIviYfmFvJZ5ccXrpW1dw7/AFMYLfvGXY6wdiaMLmc1wje7Yb6KpewgdG442EadG7MDzGn5Lueyaxs8TSJLwvAc1xJuQc7WGVxppwVdvLsWCtjEUri2xBa/VzST4jx08FxYLzitNb9Ma205Judu46vnw2tCwYnu/lH0jxXZ4oGNaA2MNs2zQDYNa3Rtued18NhbIioYRFGHH5jj0L75HyXo2lUtZH0r7Rwx2LpXZdm1uwL9t17Dh5qvlZJzT6U6JtMy89X2WlxkbHCwNdI9+eEcQAdXHQBck323lFbKGwgtpIbtjab3cPxv5u81nvtvY6ueGxlzaVmQaSbyOB+d44n9lqxK6vH8eMcc9taU1yErFEXSuIiICIiAiIgIiICIiAiKQghSpwm17ZKAgv8AcyBr6thcDhYC/LmNL+Cr9t1HS1EjuBcf0GSudgsFPTyzSMJa9uBlnYTi5+IWsOVY7UjmdsURFZcREQFllbxWKICkKEQdI+FW2bF9O4i9jJFiJ+cWDmDzGf5Lp1VAx7Q7DdxscJvcfocvNfnrYtWIKiKQ2LWPBNxcYTk7IeBK/QtK5rhkcUeEEPBtiY4XBA10yt4Lj8vHvn9Y3jUq3aW2oaKkfUSl73td0bIcOTXgZFx5X5lcS29vBUVshknlcSfpBsxo5BoyC7nVU8T45I3YjFIC12EXN+Bz8VwvePYktDMY5G5atdwc3mFbxPWa6iOU45hVFQpRdTVCIpCCEUuKhAREQEREBERAREQFIUIg+nSG1r5XvZe7Y+y5KmQNY0kXGI2yaOZVcCtw3d3pp6OlcwQvNQSSTcYHcr53SUW3rh5d8KnC5tOwjo4mtyAt2rLWV96ufpHufa2Jxdblc3svOoiCI1AiIpSIiICIiCQ2+ihSoQZLrPwz2+Jovs7yemgBLf54L3cDzIOf5rkoXq2fWPgkZLGbPjcHA+LTex5jLRRkpF66lFo3D9FGHG3sGxOd75niD4Ki3p2RBVwhkpAczEWHMdoggXPK50Wewt4G1cAma9oufvGDC1zJBm6zb3w30PivJtSF1RIzMdHy44geP6rx7XtgyOad1jf1yfb2wJaJ4bLbtDECOSqnNXeNtSREsxNa57QGNuPl/mJ48/yVRtLdahq3ElvQTanPCHHj5c816VfLw243qWsZP1xyyhbDvLuvPQm72ExE2D7ZeFyMlr5W7SJiekIiIkREQEREBERAREQEREBTdQiCbqERAREQEREBERAREQFkCsUQW+7m2pKKZssbjrZ7Ro+MntN/+0XXNn7Uo64h1JKGy2JEDxY3Fri/FcNus2SEG4JBHEGxWWbDXL2rasS/QD6ZzCC+MgAXOV+drFVG0KiNhx9GXhzrgWJF9OHguYUO91dC67KqThk43BtpcFX3/U2u6OwMYeDmejaQ5vKx4rk/59d72ynFM9Np3hq4v4bUF9yHMs0kHKY6N8tFxsq72/vPU11uncAwZhjBhYD5BU8sZabHkD+RXbjp6Uiu2lK+sPmiIrriIiAiIgIiICIiAiIgIiICIiAiIgIiICIiAiIgIiICIiCQVN0RAuhKhEEIiIP/2Q=="/>
          <p:cNvSpPr>
            <a:spLocks noChangeAspect="1" noChangeArrowheads="1"/>
          </p:cNvSpPr>
          <p:nvPr/>
        </p:nvSpPr>
        <p:spPr bwMode="auto">
          <a:xfrm>
            <a:off x="1069975" y="769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22" descr="data:image/jpeg;base64,/9j/4AAQSkZJRgABAQAAAQABAAD/2wCEAAkGBxEPEBQUEBAUFA8REhUSGRQVFBUVFxQQFBQXFhQXGBYYHCggGBoxGxQVITEhJikrLi4uGB8zODMsNygtLisBCgoKDg0OGRAQGywmHiQvLCwsLywsLCwsLCwsLCwsLCwsLCwsLCwsLCwsLCwsLCwsLCwsLCwsLCwsLCwsLCwsLP/AABEIAMYA/wMBIgACEQEDEQH/xAAcAAEAAgMBAQEAAAAAAAAAAAAAAQUCBgcEAwj/xAA/EAABAwIDBAgDBgQFBQAAAAABAAIDBBESITEFBkFRExYiVGFxlNIHMkIUI1KBkbEVYqHRJDM0U5IXQ3TB8P/EABkBAQADAQEAAAAAAAAAAAAAAAABAgMEBf/EACIRAQACAgIDAQADAQAAAAAAAAABAgMRITEEEkFREyKBFf/aAAwDAQACEQMRAD8A5J1or+/1XqJfcs4t6K6+ddVW/wDIl9ypUQXcu8m0Gn/XVVuH+Il0/wCS+fWiv7/Veol9y+NOemZ0drvaCWnS68Dm2PkoFr1or+/1XqJfcnWiv7/Veol9yqVCkW/Wiv7/AFXqJfcnWiv7/Veol9yqEQW/Wev7/Veol9ydaK/v9V6iX3KoRBb9aK/v9V6iX3J1or+/1XqJfcqhEFv1or+/1XqJfcnWiv7/AFXqJfcqhTZBtmy9vVvRSyPraghrbWdVTAnFxaMWZVSd56/v9V6iX3L0VRMdHG0Yh0nadlk4Z5A8NNFQuUQiFt1or+/1XqJfcnWiv7/Veol9yqEUpW/Wiv7/AFXqJfcnWiv7/Veol9yqEQW/Wiv7/Veol9ydaK/v9V6iX3KoRBb9aK/v9V6iX3J1or+/1XqJfcqhEFv1or+/1XqJfcnWiv7/AFXqJfcqhEFv1or+/wBV6iX3J1or+/1XqJfcqhEFv1or+/1XqJfcnWiv7/Veol9yqEQW/Wiv7/Veol9ydaK/v9V6iX3KoRAREQfWnlLHBw1ab/otgqOirGgts2o0wjIWC1tZMeWm4NiOKjSJh6K2hkhNpGFt9L8R4LylbNE47QjwucBNEOz/ADDy5rXqmB0bi1ws4GxCRJEviilQpSIiICIiAvdsmEPmYHfKXZ2NjbwPNeIK+3Npw+pGJjXsaxznA2yAGoJ0de2aImeGO9pb05awk4BhJIIP5g8VRlenaUrnyvLiScRF3G5yNszxXlQjoRERIiIgIiICIiAiIgIiICIiAiIgIiIClQiD6wTOY4OaSHNNwRwK3OP7PtWINzZXNbkc7PtqStIXpoK6SB4fE4te3QhRpWY+vU7ZJZMYp3tiLQSXOzGQyA53VdI2xyW9Um0aba33dWGRVRFmzNbbE8aA/wBvErXN4N3ZqJ1n2dHlaRvym/7FIkrP6pUWRasVKwiIgkLa9zYmmOpcWNeWR3wubiJJxBoa0ZniT5BaoFt2x5zDQSuxuifazMLS0ytcbOOMcRawtpc80Vs1EoiFFmTm2AN9eHJYKVCAiIgIiICIiAiIgIiICIiAiIgIiIClQiApChEGQctu3b3wETRDVxCam0zHaaBpnxF1p6yBTSJiJ7dE2xuNFUsdNs6eKSw/ymX7R44bns25FaBU0r4nFkjS17TYgixBXt2LtuakfiheQDbE25wvaDfC4A6cF0CJ+zdtAB33FSAM8djc/S3I42+eYUb0rua99OWEKFebxbtVFC60rQYycpG3LT4XOYKpLKV4nYFuIjkbsprxLGLdIwAyAudFI4YmBhBsbsvlZacFsdYWNoGDARK9wJuPlALswTnmOGmSmIVt8a4SpsosrjdvYM1fL0UIz1c43wMbY5uPDTJQsqo4S7JoJPIC/wCyykpns+Zjm+bSP3XetibvUWyqcOe6NjsH3k0ljjsLkMv5aBU1bvNsesD4XucG3s1zmgAg62OqpF99Qz/k/IcaLVC3HfHdL7MBLTkvgfmLZ4QdDcLTyFeJiV4nbFEREiIiAiIgIiICIiAiIgIpRBCKbKEBERAREQSvpDKWODmkhzSCCOBGhXzUIOo7r76x1dqeuYMcnZ6QkBkr9B0lx2CfxBV2+G4bog6aka4xtNnRfMWtAHba4Gz2m98loAK2fdjfGehOE/ewHLo3knDlYFmeXloo1PxT11zDXI2XcAeJA/rbit8342WYqKnwtc5ouXOccTmaAA20HjmtqmNFVwsnjhgmzGEFuF7DYF3SEWzvwsr6YPEYIwkluF2IAtLdQLW0zXNl8qtLaZzk5cK2JseWslbHE35jYuIOFt/xFddZtGn2RRhrrYWNPYbk+We4xNxHMtsSbkWFjqrTCfsU0lJE3pWNLcEeFpfJbKzRc3zJsuEbTmmfK4zl/S3sQ+92+FjmB4LWloyxuOlo/u9m8u8U+0Jcc7rgDCxg+VjM7AAcc9VUXUFQtmsRpt+6G9rqe0M5xUrsiD9AOWXgvVvduYI2GppHY6YgvOfyjwK0YL2jas/Q9D0r+hJvgubXVYrG1fXnh4ioWXDxWKlYREQEREBERAREQEREG1QbCpJ3HoqsDkHDjyzXyrNzamPQsff8Ltf1WuNdZer+Iy5fePy0zOSSz1aOpWJ3TrB/2TnlqOP5rB+61Y3Wndrbhr+qxg3kqmEETvNuBK9cm+ta7WXjfRE/2eSbdmsYLup3fuvL/Caj/Yl/4O/srzr1W/jbpnduv9V93/EKrLA20YI+rDmRy1UxH6jdvxrf8Nn/ANmTn8jtP0X1g2HVPtanls7Q4HAH8zktmb8R5wGWghxNFicPzDkc19D8UKo3vFDhtZrcJs08SM0+m7fjX+qlbiLfsz8Q1sP/AGvt1Lr+NM4W5kC39dFaxfEqrDHN6OEvcQcZaSRnwzXzpviTtGM3D2E/zMvly1UzEG7pi+HVU4AtkiNyRZpLu0NRkFZQfDJzLfaJ7F2gY0WNtbueQBl+qoazfvaElv8AEuZa+UdmjM30VJU7TnlcXSTPc46kuP8AdRHCZi0/Xbdk7FhpAYqZrXBn3hHSRuklfYfSHX8LWXo/jV4m2aS6QmPoi2z2v1thK4LHUPa7EHuDh9QcQR+eq6RsDeCqnpZJmnFWRdnGbAmwGFxJ1Nrj9Fw5/F9p9qypasw3/Zmz+hjxFuHG7ES04rPy1tx8F5tvbp0le3FUC8lrNnjyeDc2xt+rX+i0PZvxbqWkirgjnYbNyBjc0X7RGtzb9lt+7W9dPU1XR0zyQ8ghj8ja1y3PX8lWuK+HX1HrNenMd4tx6uiu4N6aC5tLGC6wF74m6tyGd1qzgv1PUCN4Jbdj872ta9rELT96/h7S1oc+Jv2aqNj2QejcSPqFss+K6KZ+dWXrffbgylXW8O7VVs9+Coiw30eM2u10cNdDkqWy3aChEQEREBF9MQw2tnzXzQEUhW+7GxHV9Q2Frg24Li43sGtFzogp0Xs2jRmCWSIkExPcwkaEtNrheWyDFF9HRkAEg2OnivmgKVCICm6hEEpdQinYIiKBKXUIgm6XRQgkLom4tCRRSyCMuc5xsCHBr2BudzoQudhdH2BII9jyl2K+F7hmPlJw9kfkbhJlTJ055K67ibWub25X4JFI5pBaSHA3BBsR5FfMrJrrDRF3St2vilK0sjrgHsFgJ2j7xrQOIA7f5rqWy9pxyxY45myQPvhkaBqNWu4td4L8w3V9utvVU7OcTA4Fj7Y43jEx4HMcD4rHJhi3XbO1Il+gaunhnhMczMcbtWn6sOd76g8iuQb5/DuSnD56QOkpRclliZIQNcX4m65rftz98afaDbNtHVBtjA4uIcLZ9Hz8tVtM8GQkjsHA38mjmOCwpN8c6Zxaay/LRasF2rfTcCOtDp6XsVeHE5mQjlI+Yj8L7/quNTQlhLXAtc02IIsQeVl10vFo3DeLRL5IiKyRFlhyuoQGroHwkg++mfIz7gRhrnkEhpJyF+BWk7No3TysjYO3I4NHmV3fYOwY6SCOFgDrOJcc/vH/AIjztoFh5Gb+Ku/qmSeNK7aO4tPtGsdUPcRC7D2YwGtLW+OVyeYVbvPu3SRVPTStYyjgiaGMDiOleQCP7eK27aVVJTMvELgkANOtifpste3sgpZA2avnIYztNhu09KQLHCNSeHJY+P5M5J9ZZxad6c53u2u6swOFP0NOLiPs2xc87ZrWVs+9e9RrWRxMhbFBCeyB8xAaGjEdOC1hd0toERFCRERAREQEWfR5A8CbeKwQFIUIgzBFjlnz8FgiIMrLoOzHtGxJMIeOy9rgQMLziBBBAuAAuehdD6SZuwm2IA7TbZC7C7PhmVE/FL/HPQFClyxUrpCyNhob+FlgpQfamqHxva9ji17CHBwNi1w0IK6/uFv6Kssgq/8AVDJkpdZsvHC9vF/K+q40Cs+k0tqPFVvSLRpE12/T+LGDcG4OTHNzuOIH9VpPxB3PbXAywttWMHP/AD2AfUDmHgD81Wbg78dPhp6qwmDMDJhm+Vt/kcT9VtD4LocoxWzNgBa5zxWyuea4LTbDdhqay/Mz4yCQRYg2I5EarArpfxI3YuHVcMeEtsJ2C1geEgA0vxXNCu+lovG4bxOy6loQBb58Ptz+mLamcHoWuBZHleVzTfQ/Spm0Vjclp1DYfhvut9njbUyD/EyA4GHIxxHLH5kG3gt8kOBl88d7NxEfp4ea89TiBDrixtqflJ0aq+uqg1pfM8RRsHaeXANtwaD+InK3MrxcuWc+Tj/HPzMm1NotgidNI4COMnHkCS46Mafqde3kuJ7ybbfWzF78mgYWsGjW+XM6nxXs3v3hNbIMDejpY8o473tzc4/U48ytdJXp+P49cUb+tqV0XUIi6FxERAREQSrKj2JNNE6SMXDfp0cQLXLR9WvBVi2rd7eJrBFHO0FkRdgfm0sDrEgkcLhEw1YqF69qkGZ5a4OaXEgjQ35LyIgREQERSgloW470zmOhpoc8xjOLXK1v3Wp0rSXtAzJcLed1sm/1UXzMBJuyMAtOdj4HiqzHMKT3DVSssHZvceXFYlFZdClQiCSpAWKkFB9YpSxwc0kOBuCNQRoV27cbeZ1XTFzyDOw4ZB2Ra3yOa3iCNfFcMVnsDazqSoZK0A4TZwIviYfmFvJZ5ccXrpW1dw7/AFMYLfvGXY6wdiaMLmc1wje7Yb6KpewgdG442EadG7MDzGn5Lueyaxs8TSJLwvAc1xJuQc7WGVxppwVdvLsWCtjEUri2xBa/VzST4jx08FxYLzitNb9Ma205Judu46vnw2tCwYnu/lH0jxXZ4oGNaA2MNs2zQDYNa3Rtued18NhbIioYRFGHH5jj0L75HyXo2lUtZH0r7Rwx2LpXZdm1uwL9t17Dh5qvlZJzT6U6JtMy89X2WlxkbHCwNdI9+eEcQAdXHQBck323lFbKGwgtpIbtjab3cPxv5u81nvtvY6ueGxlzaVmQaSbyOB+d44n9lqxK6vH8eMcc9taU1yErFEXSuIiICIiAiIgIiICIiAiKQghSpwm17ZKAgv8AcyBr6thcDhYC/LmNL+Cr9t1HS1EjuBcf0GSudgsFPTyzSMJa9uBlnYTi5+IWsOVY7UjmdsURFZcREQFllbxWKICkKEQdI+FW2bF9O4i9jJFiJ+cWDmDzGf5Lp1VAx7Q7DdxscJvcfocvNfnrYtWIKiKQ2LWPBNxcYTk7IeBK/QtK5rhkcUeEEPBtiY4XBA10yt4Lj8vHvn9Y3jUq3aW2oaKkfUSl73td0bIcOTXgZFx5X5lcS29vBUVshknlcSfpBsxo5BoyC7nVU8T45I3YjFIC12EXN+Bz8VwvePYktDMY5G5atdwc3mFbxPWa6iOU45hVFQpRdTVCIpCCEUuKhAREQEREBERAREQFIUIg+nSG1r5XvZe7Y+y5KmQNY0kXGI2yaOZVcCtw3d3pp6OlcwQvNQSSTcYHcr53SUW3rh5d8KnC5tOwjo4mtyAt2rLWV96ufpHufa2Jxdblc3svOoiCI1AiIpSIiICIiCQ2+ihSoQZLrPwz2+Jovs7yemgBLf54L3cDzIOf5rkoXq2fWPgkZLGbPjcHA+LTex5jLRRkpF66lFo3D9FGHG3sGxOd75niD4Ki3p2RBVwhkpAczEWHMdoggXPK50Wewt4G1cAma9oufvGDC1zJBm6zb3w30PivJtSF1RIzMdHy44geP6rx7XtgyOad1jf1yfb2wJaJ4bLbtDECOSqnNXeNtSREsxNa57QGNuPl/mJ48/yVRtLdahq3ElvQTanPCHHj5c816VfLw243qWsZP1xyyhbDvLuvPQm72ExE2D7ZeFyMlr5W7SJiekIiIkREQEREBERAREQEREBTdQiCbqERAREQEREBERAREQFkCsUQW+7m2pKKZssbjrZ7Ro+MntN/+0XXNn7Uo64h1JKGy2JEDxY3Fri/FcNus2SEG4JBHEGxWWbDXL2rasS/QD6ZzCC+MgAXOV+drFVG0KiNhx9GXhzrgWJF9OHguYUO91dC67KqThk43BtpcFX3/U2u6OwMYeDmejaQ5vKx4rk/59d72ynFM9Np3hq4v4bUF9yHMs0kHKY6N8tFxsq72/vPU11uncAwZhjBhYD5BU8sZabHkD+RXbjp6Uiu2lK+sPmiIrriIiAiIgIiICIiAiIgIiICIiAiIgIiICIiAiIgIiICIiCQVN0RAuhKhEEIiIP/2Q=="/>
          <p:cNvSpPr>
            <a:spLocks noChangeAspect="1" noChangeArrowheads="1"/>
          </p:cNvSpPr>
          <p:nvPr/>
        </p:nvSpPr>
        <p:spPr bwMode="auto">
          <a:xfrm>
            <a:off x="1222375" y="922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8216" name="Picture 24" descr="http://wondergressive.com/wp-content/uploads/2013/03/Mikrofoto.de-Hydra_15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3182" y="38278"/>
            <a:ext cx="5191499" cy="346273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18" name="Picture 26" descr="http://www.lanchaarare.com/blog/wp-content/uploads/2011/01/Caravela-lanchaarare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5864" y="2420888"/>
            <a:ext cx="3327832" cy="443711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8" name="Picture 6" descr="http://9fc6ff.medialib.edu.glogster.com/uMESHwJ01ec8UFXyPEcm/media/b7/b7780df6839b11a0491a47631f57e5f311ac2f03/coral-photography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4" y="2960262"/>
            <a:ext cx="5856276" cy="388856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CaixaDeTexto 16"/>
          <p:cNvSpPr txBox="1"/>
          <p:nvPr/>
        </p:nvSpPr>
        <p:spPr>
          <a:xfrm>
            <a:off x="2483768" y="2852936"/>
            <a:ext cx="3690528" cy="15696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4800" b="1" dirty="0" err="1" smtClean="0"/>
              <a:t>Cnidaria</a:t>
            </a:r>
            <a:r>
              <a:rPr lang="pt-BR" sz="4800" b="1" dirty="0" smtClean="0"/>
              <a:t>/ </a:t>
            </a:r>
            <a:r>
              <a:rPr lang="pt-BR" sz="4800" b="1" dirty="0" err="1" smtClean="0"/>
              <a:t>Celenterata</a:t>
            </a:r>
            <a:endParaRPr lang="pt-BR" sz="2800" b="1" dirty="0"/>
          </a:p>
        </p:txBody>
      </p:sp>
    </p:spTree>
    <p:extLst>
      <p:ext uri="{BB962C8B-B14F-4D97-AF65-F5344CB8AC3E}">
        <p14:creationId xmlns:p14="http://schemas.microsoft.com/office/powerpoint/2010/main" val="42332762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2340768" y="0"/>
            <a:ext cx="8229600" cy="1143000"/>
          </a:xfrm>
        </p:spPr>
        <p:txBody>
          <a:bodyPr/>
          <a:lstStyle/>
          <a:p>
            <a:r>
              <a:rPr lang="pt-BR" dirty="0" err="1" smtClean="0"/>
              <a:t>Cnidaria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0" y="1196752"/>
            <a:ext cx="6804248" cy="5661248"/>
          </a:xfrm>
        </p:spPr>
        <p:txBody>
          <a:bodyPr>
            <a:normAutofit fontScale="77500" lnSpcReduction="20000"/>
          </a:bodyPr>
          <a:lstStyle/>
          <a:p>
            <a:r>
              <a:rPr lang="pt-BR" b="1" dirty="0" smtClean="0"/>
              <a:t>Integrantes</a:t>
            </a:r>
            <a:r>
              <a:rPr lang="pt-BR" dirty="0" smtClean="0"/>
              <a:t>: Águas-vivas, Hidras, Caravelas, Anêmonas-do-mar, Corais</a:t>
            </a:r>
          </a:p>
          <a:p>
            <a:endParaRPr lang="pt-BR" dirty="0"/>
          </a:p>
          <a:p>
            <a:r>
              <a:rPr lang="pt-BR" b="1" dirty="0"/>
              <a:t>Características Gerais:</a:t>
            </a:r>
          </a:p>
          <a:p>
            <a:endParaRPr lang="pt-BR" dirty="0" smtClean="0"/>
          </a:p>
          <a:p>
            <a:pPr marL="0" indent="0">
              <a:buNone/>
            </a:pPr>
            <a:r>
              <a:rPr lang="pt-BR" dirty="0" smtClean="0"/>
              <a:t>. Pólipo </a:t>
            </a:r>
            <a:r>
              <a:rPr lang="pt-BR" dirty="0"/>
              <a:t>ou Medusa (dependendo da espécie)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/>
              <a:t>. Não possui sistema nervoso nem cabeça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Possuem tecidos verdadeiros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Cnidoblastos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Simetria radial</a:t>
            </a:r>
          </a:p>
        </p:txBody>
      </p:sp>
      <p:pic>
        <p:nvPicPr>
          <p:cNvPr id="1026" name="Picture 2" descr="http://i0.statig.com.br/bancodeimagens/ck/b7/7q/ckb77ql1vj8zr3rheax9njfax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8104" y="4581128"/>
            <a:ext cx="3442136" cy="215397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41.media.tumblr.com/tumblr_mconpj4rn31rfg105o1_50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1453" y="404664"/>
            <a:ext cx="2108787" cy="280831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87379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2844824" y="548680"/>
            <a:ext cx="8229600" cy="1143000"/>
          </a:xfrm>
        </p:spPr>
        <p:txBody>
          <a:bodyPr/>
          <a:lstStyle/>
          <a:p>
            <a:r>
              <a:rPr lang="pt-BR" dirty="0" err="1"/>
              <a:t>Cnidaria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0" y="2319109"/>
            <a:ext cx="8229600" cy="4525963"/>
          </a:xfrm>
        </p:spPr>
        <p:txBody>
          <a:bodyPr>
            <a:normAutofit fontScale="92500" lnSpcReduction="10000"/>
          </a:bodyPr>
          <a:lstStyle/>
          <a:p>
            <a:r>
              <a:rPr lang="pt-BR" b="1" dirty="0" smtClean="0"/>
              <a:t>Cnidoblastos</a:t>
            </a:r>
          </a:p>
          <a:p>
            <a:endParaRPr lang="pt-BR" dirty="0"/>
          </a:p>
          <a:p>
            <a:pPr marL="0" indent="0">
              <a:buNone/>
            </a:pPr>
            <a:r>
              <a:rPr lang="pt-BR" dirty="0" smtClean="0"/>
              <a:t>. Células especializadas, presentes em maior quantidade nos tentáculos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Quando ativadas, liberam um espinho que perfura a pele do alvo, liberando uma toxina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Utilizada para paralisar as presas, ou para defesa</a:t>
            </a:r>
            <a:endParaRPr lang="pt-BR" dirty="0"/>
          </a:p>
        </p:txBody>
      </p:sp>
      <p:pic>
        <p:nvPicPr>
          <p:cNvPr id="6146" name="Picture 2" descr="http://1.bp.blogspot.com/-NNo739nb1MQ/TehK3hnVPqI/AAAAAAAAAqg/fmMq3SEq8Is/s1600/nematocisto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7824" y="692697"/>
            <a:ext cx="6005695" cy="175366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39476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2268760" y="116632"/>
            <a:ext cx="8229600" cy="1143000"/>
          </a:xfrm>
        </p:spPr>
        <p:txBody>
          <a:bodyPr/>
          <a:lstStyle/>
          <a:p>
            <a:r>
              <a:rPr lang="pt-BR" dirty="0" err="1" smtClean="0"/>
              <a:t>Cnidaria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79512" y="1412776"/>
            <a:ext cx="8229600" cy="5257800"/>
          </a:xfrm>
        </p:spPr>
        <p:txBody>
          <a:bodyPr>
            <a:normAutofit fontScale="92500"/>
          </a:bodyPr>
          <a:lstStyle/>
          <a:p>
            <a:r>
              <a:rPr lang="pt-BR" b="1" dirty="0" smtClean="0"/>
              <a:t>Forma de Pólipo</a:t>
            </a:r>
          </a:p>
          <a:p>
            <a:endParaRPr lang="pt-BR" dirty="0"/>
          </a:p>
          <a:p>
            <a:pPr marL="0" indent="0">
              <a:buNone/>
            </a:pPr>
            <a:r>
              <a:rPr lang="pt-BR" dirty="0" smtClean="0"/>
              <a:t>. Séssil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Tentáculos voltados para cima, ao redor da “boca”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Formam grandes colônias (Corais)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Secretam esqueletos calcários</a:t>
            </a:r>
            <a:endParaRPr lang="pt-BR" dirty="0"/>
          </a:p>
        </p:txBody>
      </p:sp>
      <p:pic>
        <p:nvPicPr>
          <p:cNvPr id="2050" name="Picture 2" descr="http://3.bp.blogspot.com/-mJW3tvVi1kI/UAc4kZbhnwI/AAAAAAAAAJw/8UMp7SSVmug/s1600/AnemonaRosa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260648"/>
            <a:ext cx="3602323" cy="270061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biogeo1bachzazuar.wikispaces.com/file/view/Polipo.jpg/194036762/350x261/Polipo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3736" y="4653136"/>
            <a:ext cx="2738227" cy="204193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14583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http://1.bp.blogspot.com/-VTdsntZM9aU/TeqQsz2qgpI/AAAAAAAAAao/oDaiZi2cUuU/s1600/186319_a_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340086" cy="400506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://pijamasurf.com/wp-content/uploads/2012/11/hydra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0102" y="404664"/>
            <a:ext cx="4246195" cy="238848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http://www.biologia.seed.pr.gov.br/modules/galeria/uploads/4/normal_4coral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3420" y="2661674"/>
            <a:ext cx="3360580" cy="268678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8" descr="http://www.portalsaofrancisco.com.br/alfa/capas/biologia/imagens/corais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8699" y="3645024"/>
            <a:ext cx="4090133" cy="306487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aixaDeTexto 7"/>
          <p:cNvSpPr txBox="1"/>
          <p:nvPr/>
        </p:nvSpPr>
        <p:spPr>
          <a:xfrm>
            <a:off x="251520" y="4383048"/>
            <a:ext cx="2736304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800" b="1" dirty="0" smtClean="0"/>
              <a:t>Forma de Pólipo</a:t>
            </a:r>
            <a:endParaRPr lang="pt-BR" sz="2800" b="1" dirty="0"/>
          </a:p>
        </p:txBody>
      </p:sp>
    </p:spTree>
    <p:extLst>
      <p:ext uri="{BB962C8B-B14F-4D97-AF65-F5344CB8AC3E}">
        <p14:creationId xmlns:p14="http://schemas.microsoft.com/office/powerpoint/2010/main" val="14114583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2484784" y="188640"/>
            <a:ext cx="8229600" cy="1143000"/>
          </a:xfrm>
        </p:spPr>
        <p:txBody>
          <a:bodyPr/>
          <a:lstStyle/>
          <a:p>
            <a:r>
              <a:rPr lang="pt-BR" dirty="0" err="1" smtClean="0"/>
              <a:t>Cnidaria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4800" y="1340768"/>
            <a:ext cx="8229600" cy="5328592"/>
          </a:xfrm>
        </p:spPr>
        <p:txBody>
          <a:bodyPr>
            <a:normAutofit/>
          </a:bodyPr>
          <a:lstStyle/>
          <a:p>
            <a:r>
              <a:rPr lang="pt-BR" b="1" dirty="0" smtClean="0"/>
              <a:t>Forma de Medusa</a:t>
            </a:r>
          </a:p>
          <a:p>
            <a:endParaRPr lang="pt-BR" dirty="0"/>
          </a:p>
          <a:p>
            <a:pPr marL="0" indent="0">
              <a:buNone/>
            </a:pPr>
            <a:r>
              <a:rPr lang="pt-BR" dirty="0" smtClean="0"/>
              <a:t>. Móvel: não tem grandes capacidades natatórias, segue a corrente</a:t>
            </a:r>
          </a:p>
        </p:txBody>
      </p:sp>
      <p:pic>
        <p:nvPicPr>
          <p:cNvPr id="4098" name="Picture 2" descr="http://www.ucmp.berkeley.edu/archdata/Gershwin_Collins/Ccolorata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5055" y="81022"/>
            <a:ext cx="3358382" cy="224067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https://mayfield-invertebrates.wikispaces.com/file/view/box%20jellyfish.jpg/494839196/424x340/box%20jellyfish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6668" y="3717032"/>
            <a:ext cx="3586743" cy="287616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14583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Picture 8" descr="http://ideiasnamala.files.wordpress.com/2011/08/clown-anemonefish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3971430" cy="535607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2" descr="http://hypescience.com/wp-content/uploads/2010/07/agua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138"/>
          <a:stretch/>
        </p:blipFill>
        <p:spPr bwMode="auto">
          <a:xfrm>
            <a:off x="3971386" y="-389"/>
            <a:ext cx="2775778" cy="302248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http://guiahomeopatico.com/wp-content/uploads/2014/04/1280px-Spons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719" y="0"/>
            <a:ext cx="3003855" cy="218014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18" descr="http://www.biologia.seed.pr.gov.br/modules/galeria/uploads/4/normal_4serpente_do_mar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719" y="2180142"/>
            <a:ext cx="3047281" cy="206207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10" descr="http://www.papeldeparede.fotosdahora.com.br/wallpaper/02Animais/02015lagarto/lagarto_03.JPG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678"/>
          <a:stretch/>
        </p:blipFill>
        <p:spPr bwMode="auto">
          <a:xfrm>
            <a:off x="6613065" y="4242212"/>
            <a:ext cx="2487510" cy="261578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4" descr="http://www.artleo.com/pic/201106/1366x768/artleo.com-3270.jpg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69"/>
          <a:stretch/>
        </p:blipFill>
        <p:spPr bwMode="auto">
          <a:xfrm>
            <a:off x="0" y="3854144"/>
            <a:ext cx="4874236" cy="300385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6" descr="http://www.cm-funchal.pt/ciencia/images/stories/especie_do_mes/2012/05/fig2_pedro%20vasconcelos_madeira.rz.jp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6359" y="4951154"/>
            <a:ext cx="2851358" cy="190684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https://upload.wikimedia.org/wikipedia/commons/3/34/Cylinroiulus_caeruleocinctus_2.jp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1386" y="3038864"/>
            <a:ext cx="2921304" cy="230794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CaixaDeTexto 12"/>
          <p:cNvSpPr txBox="1"/>
          <p:nvPr/>
        </p:nvSpPr>
        <p:spPr>
          <a:xfrm>
            <a:off x="-1" y="4370"/>
            <a:ext cx="4283969" cy="280076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3600" b="1" dirty="0" err="1" smtClean="0"/>
              <a:t>Animalia</a:t>
            </a:r>
            <a:r>
              <a:rPr lang="pt-BR" sz="3600" b="1" dirty="0" smtClean="0"/>
              <a:t> (</a:t>
            </a:r>
            <a:r>
              <a:rPr lang="pt-BR" sz="3600" b="1" dirty="0" err="1" smtClean="0"/>
              <a:t>Metazoa</a:t>
            </a:r>
            <a:r>
              <a:rPr lang="pt-BR" sz="3600" b="1" dirty="0" smtClean="0"/>
              <a:t>)</a:t>
            </a:r>
            <a:r>
              <a:rPr lang="pt-BR" sz="2800" b="1" dirty="0" smtClean="0"/>
              <a:t>:</a:t>
            </a:r>
          </a:p>
          <a:p>
            <a:endParaRPr lang="pt-BR" sz="2800" b="1" dirty="0" smtClean="0"/>
          </a:p>
          <a:p>
            <a:r>
              <a:rPr lang="pt-BR" sz="2800" b="1" dirty="0" smtClean="0"/>
              <a:t>. Eucariotos</a:t>
            </a:r>
          </a:p>
          <a:p>
            <a:r>
              <a:rPr lang="pt-BR" sz="2800" b="1" dirty="0" smtClean="0"/>
              <a:t>. Pluricelulares</a:t>
            </a:r>
          </a:p>
          <a:p>
            <a:r>
              <a:rPr lang="pt-BR" sz="2800" b="1" dirty="0" smtClean="0"/>
              <a:t>. Heterótrofos</a:t>
            </a:r>
          </a:p>
          <a:p>
            <a:r>
              <a:rPr lang="pt-BR" sz="2800" b="1" dirty="0" smtClean="0"/>
              <a:t>. Animais</a:t>
            </a:r>
          </a:p>
        </p:txBody>
      </p:sp>
    </p:spTree>
    <p:extLst>
      <p:ext uri="{BB962C8B-B14F-4D97-AF65-F5344CB8AC3E}">
        <p14:creationId xmlns:p14="http://schemas.microsoft.com/office/powerpoint/2010/main" val="2183073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1908720" y="125760"/>
            <a:ext cx="8229600" cy="1143000"/>
          </a:xfrm>
        </p:spPr>
        <p:txBody>
          <a:bodyPr/>
          <a:lstStyle/>
          <a:p>
            <a:r>
              <a:rPr lang="pt-BR" dirty="0" err="1"/>
              <a:t>Cnidaria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0" y="2018556"/>
            <a:ext cx="4546848" cy="4525963"/>
          </a:xfrm>
        </p:spPr>
        <p:txBody>
          <a:bodyPr>
            <a:normAutofit fontScale="92500" lnSpcReduction="10000"/>
          </a:bodyPr>
          <a:lstStyle/>
          <a:p>
            <a:r>
              <a:rPr lang="pt-BR" b="1" dirty="0" smtClean="0"/>
              <a:t>Alimentação</a:t>
            </a:r>
            <a:r>
              <a:rPr lang="pt-BR" dirty="0" smtClean="0"/>
              <a:t>:</a:t>
            </a:r>
          </a:p>
          <a:p>
            <a:endParaRPr lang="pt-BR" dirty="0"/>
          </a:p>
          <a:p>
            <a:pPr marL="0" indent="0">
              <a:buNone/>
            </a:pPr>
            <a:r>
              <a:rPr lang="pt-BR" dirty="0" smtClean="0"/>
              <a:t>. Captação de alimento (plâncton, peixes, pequenos invertebrados) através dos tentáculos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Digestão na única cavidade do corpo desses animais</a:t>
            </a:r>
            <a:endParaRPr lang="pt-BR" dirty="0"/>
          </a:p>
        </p:txBody>
      </p:sp>
      <p:pic>
        <p:nvPicPr>
          <p:cNvPr id="5122" name="Picture 2" descr="http://i412.photobucket.com/albums/pp209/terrariumman/Picture1385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1648" y="404664"/>
            <a:ext cx="4303712" cy="322778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14554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http://www.childrensonlinebooks.com/bi284/parasites/helminthes/Taenia_pisiformis_4688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351"/>
            <a:ext cx="4297771" cy="384812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http://www.messersmith.name/wordpress/wp-content/uploads/2010/07/flatworm_planaria_IMG_6854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3013" y="3859477"/>
            <a:ext cx="3534947" cy="296405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://2.im.guokr.com/gkimage/pu/ii/qn/puiiqn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58" t="8070" r="24568"/>
          <a:stretch/>
        </p:blipFill>
        <p:spPr bwMode="auto">
          <a:xfrm>
            <a:off x="0" y="3859477"/>
            <a:ext cx="3003014" cy="302821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ttp://1.bp.blogspot.com/-TbicahmwUMc/UiOoNLqYh1I/AAAAAAAAADA/pVxkJAkw4Tc/s1600/preview002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4147" y="11351"/>
            <a:ext cx="4760500" cy="357037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://bioweb.uwlax.edu/bio203/s2009/temanson_caro/two%20up%20close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7961" y="2240162"/>
            <a:ext cx="2574256" cy="464753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ixaDeTexto 3"/>
          <p:cNvSpPr txBox="1"/>
          <p:nvPr/>
        </p:nvSpPr>
        <p:spPr>
          <a:xfrm>
            <a:off x="1260024" y="3289339"/>
            <a:ext cx="5434373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pt-BR" sz="3200" b="1" dirty="0" err="1" smtClean="0"/>
              <a:t>Platyhelminthes</a:t>
            </a:r>
            <a:r>
              <a:rPr lang="pt-BR" sz="3200" b="1" dirty="0" smtClean="0"/>
              <a:t> (Platelmintos)</a:t>
            </a:r>
            <a:endParaRPr lang="pt-BR" sz="3200" b="1" dirty="0"/>
          </a:p>
        </p:txBody>
      </p:sp>
    </p:spTree>
    <p:extLst>
      <p:ext uri="{BB962C8B-B14F-4D97-AF65-F5344CB8AC3E}">
        <p14:creationId xmlns:p14="http://schemas.microsoft.com/office/powerpoint/2010/main" val="3862254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-1528" y="-21312"/>
            <a:ext cx="8229600" cy="6879312"/>
          </a:xfrm>
        </p:spPr>
        <p:txBody>
          <a:bodyPr>
            <a:normAutofit fontScale="85000" lnSpcReduction="20000"/>
          </a:bodyPr>
          <a:lstStyle/>
          <a:p>
            <a:r>
              <a:rPr lang="pt-BR" b="1" dirty="0"/>
              <a:t>Integrantes</a:t>
            </a:r>
            <a:r>
              <a:rPr lang="pt-BR" dirty="0"/>
              <a:t>: Vermes achatados, </a:t>
            </a:r>
            <a:r>
              <a:rPr lang="pt-BR" i="1" dirty="0"/>
              <a:t>Planaria </a:t>
            </a:r>
            <a:r>
              <a:rPr lang="pt-BR" dirty="0"/>
              <a:t>sp</a:t>
            </a:r>
            <a:r>
              <a:rPr lang="pt-BR" i="1" dirty="0"/>
              <a:t>.</a:t>
            </a:r>
            <a:r>
              <a:rPr lang="pt-BR" dirty="0"/>
              <a:t>, </a:t>
            </a:r>
            <a:r>
              <a:rPr lang="pt-BR" i="1" dirty="0" err="1"/>
              <a:t>Taenia</a:t>
            </a:r>
            <a:r>
              <a:rPr lang="pt-BR" dirty="0"/>
              <a:t> sp., </a:t>
            </a:r>
            <a:r>
              <a:rPr lang="pt-BR" i="1" dirty="0"/>
              <a:t>Schistosoma </a:t>
            </a:r>
            <a:r>
              <a:rPr lang="pt-BR" dirty="0"/>
              <a:t>sp.</a:t>
            </a:r>
          </a:p>
          <a:p>
            <a:endParaRPr lang="pt-BR" b="1" dirty="0" smtClean="0"/>
          </a:p>
          <a:p>
            <a:r>
              <a:rPr lang="pt-BR" b="1" dirty="0" smtClean="0"/>
              <a:t>Características Gerais: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Parasitas ou de vida livre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Achatados dorso-</a:t>
            </a:r>
            <a:r>
              <a:rPr lang="pt-BR" dirty="0" err="1" smtClean="0"/>
              <a:t>ventralmente</a:t>
            </a:r>
            <a:endParaRPr lang="pt-BR" dirty="0" smtClean="0"/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Hermafroditas (maioria)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Tubo digestivo incompleto (ou ausente)</a:t>
            </a:r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r>
              <a:rPr lang="pt-BR" dirty="0"/>
              <a:t>. </a:t>
            </a:r>
            <a:r>
              <a:rPr lang="pt-BR" dirty="0" err="1"/>
              <a:t>Cefalização</a:t>
            </a:r>
            <a:r>
              <a:rPr lang="pt-BR" dirty="0"/>
              <a:t> (Sistema nervoso central)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/>
              <a:t>. Presença de estruturas excretoras</a:t>
            </a:r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1026" name="Picture 2" descr="Image result for tubo digestório platelminto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032" y="1052736"/>
            <a:ext cx="4317856" cy="288419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5371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upload.wikimedia.org/wikipedia/commons/b/bc/Dugesia_sagitta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422675" y="116244"/>
            <a:ext cx="8266307" cy="655272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Elipse 4"/>
          <p:cNvSpPr/>
          <p:nvPr/>
        </p:nvSpPr>
        <p:spPr>
          <a:xfrm>
            <a:off x="683568" y="260648"/>
            <a:ext cx="2016224" cy="2016224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" name="Conector reto 6"/>
          <p:cNvCxnSpPr/>
          <p:nvPr/>
        </p:nvCxnSpPr>
        <p:spPr>
          <a:xfrm>
            <a:off x="539552" y="332656"/>
            <a:ext cx="7704856" cy="6048672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aixaDeTexto 11"/>
          <p:cNvSpPr txBox="1"/>
          <p:nvPr/>
        </p:nvSpPr>
        <p:spPr>
          <a:xfrm>
            <a:off x="2611612" y="332656"/>
            <a:ext cx="1944216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800" b="1" dirty="0" err="1" smtClean="0"/>
              <a:t>Cefalização</a:t>
            </a:r>
            <a:endParaRPr lang="pt-BR" sz="2800" b="1" dirty="0"/>
          </a:p>
        </p:txBody>
      </p:sp>
      <p:sp>
        <p:nvSpPr>
          <p:cNvPr id="14" name="CaixaDeTexto 13"/>
          <p:cNvSpPr txBox="1"/>
          <p:nvPr/>
        </p:nvSpPr>
        <p:spPr>
          <a:xfrm>
            <a:off x="5364088" y="5373216"/>
            <a:ext cx="1584176" cy="95410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800" b="1" dirty="0" smtClean="0"/>
              <a:t>Simetria Bilateral</a:t>
            </a:r>
            <a:endParaRPr lang="pt-BR" sz="2800" b="1" dirty="0"/>
          </a:p>
        </p:txBody>
      </p:sp>
    </p:spTree>
    <p:extLst>
      <p:ext uri="{BB962C8B-B14F-4D97-AF65-F5344CB8AC3E}">
        <p14:creationId xmlns:p14="http://schemas.microsoft.com/office/powerpoint/2010/main" val="2698879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Platelmintos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b="1" dirty="0" smtClean="0"/>
              <a:t>Vida Livre</a:t>
            </a:r>
            <a:r>
              <a:rPr lang="pt-BR" dirty="0" smtClean="0"/>
              <a:t>: organismos não parasitas. Marinhos, de água doce ou terrestres. </a:t>
            </a:r>
            <a:endParaRPr lang="pt-BR" dirty="0"/>
          </a:p>
        </p:txBody>
      </p:sp>
      <p:pic>
        <p:nvPicPr>
          <p:cNvPr id="3074" name="Picture 2" descr="https://upload.wikimedia.org/wikipedia/commons/5/5c/Pseudobiceros_hancockanus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3529282"/>
            <a:ext cx="4858991" cy="306806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://www.ryanphotographic.com/images/JPEGS/Pseudoceros%20ferrugineus,%20flatworm,%20Kona,%20Hawaii-5870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2522" y="3875184"/>
            <a:ext cx="3611343" cy="237626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35632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http://www.animaldisease.org/PIC/PIC/images/Shistosoma-male+female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4128" y="3085530"/>
            <a:ext cx="3232596" cy="245506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Platelmintos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b="1" dirty="0" smtClean="0"/>
              <a:t>Parasitas</a:t>
            </a:r>
            <a:r>
              <a:rPr lang="pt-BR" dirty="0" smtClean="0"/>
              <a:t>: parasitam internamente os animais. Muito importantes para a saúde humana</a:t>
            </a:r>
            <a:endParaRPr lang="pt-BR" dirty="0"/>
          </a:p>
        </p:txBody>
      </p:sp>
      <p:pic>
        <p:nvPicPr>
          <p:cNvPr id="4098" name="Picture 2" descr="http://www8.umoncton.ca/umcm-sciences-biologie/Invert/Invertbrs/seance4lame13taeniapisiformis50x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2954668"/>
            <a:ext cx="3570312" cy="271678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http://i4.ytimg.com/vi/hhgXukqIa5U/maxresdefault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3112" y="4310712"/>
            <a:ext cx="4196869" cy="236073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254987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0" y="404664"/>
            <a:ext cx="7308304" cy="6453336"/>
          </a:xfrm>
        </p:spPr>
        <p:txBody>
          <a:bodyPr>
            <a:normAutofit fontScale="92500"/>
          </a:bodyPr>
          <a:lstStyle/>
          <a:p>
            <a:r>
              <a:rPr lang="pt-BR" dirty="0" smtClean="0"/>
              <a:t>Esquistossomose</a:t>
            </a:r>
          </a:p>
          <a:p>
            <a:endParaRPr lang="pt-BR" dirty="0" smtClean="0"/>
          </a:p>
          <a:p>
            <a:endParaRPr lang="pt-BR" dirty="0"/>
          </a:p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b="1" dirty="0" smtClean="0"/>
              <a:t>Agente</a:t>
            </a:r>
            <a:r>
              <a:rPr lang="pt-BR" dirty="0" smtClean="0"/>
              <a:t> </a:t>
            </a:r>
            <a:r>
              <a:rPr lang="pt-BR" b="1" dirty="0" smtClean="0"/>
              <a:t>etiológico</a:t>
            </a:r>
            <a:r>
              <a:rPr lang="pt-BR" dirty="0" smtClean="0"/>
              <a:t>: </a:t>
            </a:r>
            <a:r>
              <a:rPr lang="pt-BR" i="1" dirty="0" smtClean="0"/>
              <a:t>Schistosoma mansoni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b="1" dirty="0" smtClean="0"/>
              <a:t>Mecanismo</a:t>
            </a:r>
            <a:r>
              <a:rPr lang="pt-BR" dirty="0" smtClean="0"/>
              <a:t>: parasita do intestino humano, causando lesões nesse tecido. Aumento do Fígado e do Baço (barriga d’água)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b="1" dirty="0" smtClean="0"/>
              <a:t>. Transmissão</a:t>
            </a:r>
            <a:r>
              <a:rPr lang="pt-BR" dirty="0" smtClean="0"/>
              <a:t>: penetração ativa de larvas na pele do hospedeiro. Normalmente ocorre em lagos contaminados</a:t>
            </a:r>
            <a:endParaRPr lang="pt-BR" dirty="0"/>
          </a:p>
        </p:txBody>
      </p:sp>
      <p:pic>
        <p:nvPicPr>
          <p:cNvPr id="1026" name="Picture 2" descr="http://www.ym.edu.tw/par/image/parasite/Helminthes/Trematode/Schistosoma_japonicum/Sch-jap-Adu2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9890" y="116633"/>
            <a:ext cx="2304255" cy="18002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newsdesk.si.edu/sites/default/files/photos/parasit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8264" y="678152"/>
            <a:ext cx="2058491" cy="261161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/>
          <p:cNvSpPr txBox="1"/>
          <p:nvPr/>
        </p:nvSpPr>
        <p:spPr>
          <a:xfrm>
            <a:off x="5252072" y="244343"/>
            <a:ext cx="453970" cy="461665"/>
          </a:xfrm>
          <a:prstGeom prst="rect">
            <a:avLst/>
          </a:prstGeom>
          <a:ln w="571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pt-BR" sz="2400" b="1" dirty="0" smtClean="0"/>
              <a:t>M</a:t>
            </a:r>
            <a:endParaRPr lang="pt-BR" sz="2400" b="1" dirty="0"/>
          </a:p>
        </p:txBody>
      </p:sp>
      <p:sp>
        <p:nvSpPr>
          <p:cNvPr id="8" name="CaixaDeTexto 7"/>
          <p:cNvSpPr txBox="1"/>
          <p:nvPr/>
        </p:nvSpPr>
        <p:spPr>
          <a:xfrm>
            <a:off x="6012160" y="867224"/>
            <a:ext cx="325730" cy="461665"/>
          </a:xfrm>
          <a:prstGeom prst="rect">
            <a:avLst/>
          </a:prstGeom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pt-BR" sz="2400" b="1" dirty="0"/>
              <a:t>F</a:t>
            </a:r>
          </a:p>
        </p:txBody>
      </p:sp>
      <p:sp>
        <p:nvSpPr>
          <p:cNvPr id="9" name="CaixaDeTexto 8"/>
          <p:cNvSpPr txBox="1"/>
          <p:nvPr/>
        </p:nvSpPr>
        <p:spPr>
          <a:xfrm>
            <a:off x="8578463" y="518783"/>
            <a:ext cx="453970" cy="461665"/>
          </a:xfrm>
          <a:prstGeom prst="rect">
            <a:avLst/>
          </a:prstGeom>
          <a:ln w="571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pt-BR" sz="2400" b="1" dirty="0" smtClean="0"/>
              <a:t>M</a:t>
            </a:r>
            <a:endParaRPr lang="pt-BR" sz="2400" b="1" dirty="0"/>
          </a:p>
        </p:txBody>
      </p:sp>
      <p:sp>
        <p:nvSpPr>
          <p:cNvPr id="10" name="CaixaDeTexto 9"/>
          <p:cNvSpPr txBox="1"/>
          <p:nvPr/>
        </p:nvSpPr>
        <p:spPr>
          <a:xfrm>
            <a:off x="7236296" y="1753126"/>
            <a:ext cx="325730" cy="461665"/>
          </a:xfrm>
          <a:prstGeom prst="rect">
            <a:avLst/>
          </a:prstGeom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pt-BR" sz="2400" b="1" dirty="0"/>
              <a:t>F</a:t>
            </a:r>
          </a:p>
        </p:txBody>
      </p:sp>
    </p:spTree>
    <p:extLst>
      <p:ext uri="{BB962C8B-B14F-4D97-AF65-F5344CB8AC3E}">
        <p14:creationId xmlns:p14="http://schemas.microsoft.com/office/powerpoint/2010/main" val="288481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843808" y="-166836"/>
            <a:ext cx="8229600" cy="1143000"/>
          </a:xfrm>
        </p:spPr>
        <p:txBody>
          <a:bodyPr/>
          <a:lstStyle/>
          <a:p>
            <a:r>
              <a:rPr lang="pt-BR" dirty="0"/>
              <a:t>Platelmintos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245224" y="1052736"/>
            <a:ext cx="3898776" cy="5805264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pt-BR" dirty="0" smtClean="0"/>
              <a:t>. Dimorfismo sexual (macho é maior que a fêmea)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Adultos em cópula no trato intestinal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Produção de ovos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Sem trato digestório. Absorção de nutrientes através da epiderme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Ventosas para fixação</a:t>
            </a:r>
            <a:endParaRPr lang="pt-BR" dirty="0"/>
          </a:p>
        </p:txBody>
      </p:sp>
      <p:pic>
        <p:nvPicPr>
          <p:cNvPr id="4" name="Picture 4" descr="http://newsdesk.si.edu/sites/default/files/photos/parasite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548680"/>
            <a:ext cx="4727813" cy="599818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/>
          <p:cNvSpPr txBox="1"/>
          <p:nvPr/>
        </p:nvSpPr>
        <p:spPr>
          <a:xfrm>
            <a:off x="3735380" y="404664"/>
            <a:ext cx="753654" cy="830997"/>
          </a:xfrm>
          <a:prstGeom prst="rect">
            <a:avLst/>
          </a:prstGeom>
          <a:ln w="571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4800" b="1" dirty="0" smtClean="0"/>
              <a:t>M</a:t>
            </a:r>
            <a:endParaRPr lang="pt-BR" sz="4800" b="1" dirty="0"/>
          </a:p>
        </p:txBody>
      </p:sp>
      <p:sp>
        <p:nvSpPr>
          <p:cNvPr id="6" name="CaixaDeTexto 5"/>
          <p:cNvSpPr txBox="1"/>
          <p:nvPr/>
        </p:nvSpPr>
        <p:spPr>
          <a:xfrm>
            <a:off x="755576" y="3284984"/>
            <a:ext cx="576064" cy="923330"/>
          </a:xfrm>
          <a:prstGeom prst="rect">
            <a:avLst/>
          </a:prstGeom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5400" b="1" dirty="0"/>
              <a:t>F</a:t>
            </a:r>
          </a:p>
        </p:txBody>
      </p:sp>
    </p:spTree>
    <p:extLst>
      <p:ext uri="{BB962C8B-B14F-4D97-AF65-F5344CB8AC3E}">
        <p14:creationId xmlns:p14="http://schemas.microsoft.com/office/powerpoint/2010/main" val="3311095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2050" name="Picture 2" descr="http://kupifutbolku.ru/published/publicdata/WEBASYST/attachments/SC/products_pictures/Johnny%20Bravo_1_enl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423" y="229840"/>
            <a:ext cx="1080121" cy="233109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://www.farmacia.ufmg.br/ACT/atlas/ovoshisto400x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1859" y="598418"/>
            <a:ext cx="2108126" cy="157601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s://upload.wikimedia.org/wikipedia/commons/b/b6/Schistosoma_Japonicum_cercaria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25" b="20293"/>
          <a:stretch/>
        </p:blipFill>
        <p:spPr bwMode="auto">
          <a:xfrm>
            <a:off x="1867593" y="3620559"/>
            <a:ext cx="1916403" cy="79888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http://biosci.kuniv.edu/images/Large_Images/Schistosome%20cercaria.jp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80" t="10813" r="6148" b="16671"/>
          <a:stretch/>
        </p:blipFill>
        <p:spPr bwMode="auto">
          <a:xfrm>
            <a:off x="480201" y="4195470"/>
            <a:ext cx="1712685" cy="108857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https://www.vectorbase.org/sites/default/files/ftp/bglabrata.jpg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8" r="12941" b="5138"/>
          <a:stretch/>
        </p:blipFill>
        <p:spPr bwMode="auto">
          <a:xfrm>
            <a:off x="3669754" y="5162445"/>
            <a:ext cx="2135719" cy="142965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https://classconnection.s3.amazonaws.com/82/flashcards/1127082/jpg/schistosoma_mansoni_life_cycle1333424662744.jpg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047" r="2343" b="50000"/>
          <a:stretch/>
        </p:blipFill>
        <p:spPr bwMode="auto">
          <a:xfrm>
            <a:off x="7002892" y="4726221"/>
            <a:ext cx="1984513" cy="199412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Conector de seta reta 5"/>
          <p:cNvCxnSpPr/>
          <p:nvPr/>
        </p:nvCxnSpPr>
        <p:spPr>
          <a:xfrm flipV="1">
            <a:off x="1519159" y="1469129"/>
            <a:ext cx="1579367" cy="2"/>
          </a:xfrm>
          <a:prstGeom prst="straightConnector1">
            <a:avLst/>
          </a:prstGeom>
          <a:ln w="571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aixaDeTexto 6"/>
          <p:cNvSpPr txBox="1"/>
          <p:nvPr/>
        </p:nvSpPr>
        <p:spPr>
          <a:xfrm>
            <a:off x="1170064" y="408254"/>
            <a:ext cx="1469366" cy="83099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b="1" dirty="0" smtClean="0"/>
              <a:t>Ovos nas fezes</a:t>
            </a:r>
            <a:endParaRPr lang="pt-BR" sz="2400" b="1" dirty="0"/>
          </a:p>
        </p:txBody>
      </p:sp>
      <p:cxnSp>
        <p:nvCxnSpPr>
          <p:cNvPr id="18" name="Conector de seta reta 17"/>
          <p:cNvCxnSpPr/>
          <p:nvPr/>
        </p:nvCxnSpPr>
        <p:spPr>
          <a:xfrm>
            <a:off x="6670608" y="1085169"/>
            <a:ext cx="936104" cy="514594"/>
          </a:xfrm>
          <a:prstGeom prst="straightConnector1">
            <a:avLst/>
          </a:prstGeom>
          <a:ln w="571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62" name="Picture 14" descr="Bilharzia (schistosomiasis) is a real risk in the waters of Lake Malawi/Lago Niassa/Lake Nyassa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9678" y="1700808"/>
            <a:ext cx="2393074" cy="167777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CaixaDeTexto 25"/>
          <p:cNvSpPr txBox="1"/>
          <p:nvPr/>
        </p:nvSpPr>
        <p:spPr>
          <a:xfrm>
            <a:off x="5346766" y="768766"/>
            <a:ext cx="1323842" cy="83099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b="1" dirty="0" smtClean="0"/>
              <a:t>Ovos na água</a:t>
            </a:r>
            <a:endParaRPr lang="pt-BR" sz="2400" b="1" dirty="0"/>
          </a:p>
        </p:txBody>
      </p:sp>
      <p:cxnSp>
        <p:nvCxnSpPr>
          <p:cNvPr id="27" name="Conector de seta reta 26"/>
          <p:cNvCxnSpPr/>
          <p:nvPr/>
        </p:nvCxnSpPr>
        <p:spPr>
          <a:xfrm>
            <a:off x="7995148" y="3660430"/>
            <a:ext cx="0" cy="837483"/>
          </a:xfrm>
          <a:prstGeom prst="straightConnector1">
            <a:avLst/>
          </a:prstGeom>
          <a:ln w="571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aixaDeTexto 28"/>
          <p:cNvSpPr txBox="1"/>
          <p:nvPr/>
        </p:nvSpPr>
        <p:spPr>
          <a:xfrm>
            <a:off x="6113839" y="4177462"/>
            <a:ext cx="1607829" cy="83099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b="1" dirty="0" smtClean="0"/>
              <a:t>Larva 1: </a:t>
            </a:r>
            <a:r>
              <a:rPr lang="pt-BR" sz="2400" b="1" dirty="0" err="1" smtClean="0"/>
              <a:t>Miracídio</a:t>
            </a:r>
            <a:endParaRPr lang="pt-BR" sz="2400" b="1" dirty="0"/>
          </a:p>
        </p:txBody>
      </p:sp>
      <p:cxnSp>
        <p:nvCxnSpPr>
          <p:cNvPr id="30" name="Conector de seta reta 29"/>
          <p:cNvCxnSpPr/>
          <p:nvPr/>
        </p:nvCxnSpPr>
        <p:spPr>
          <a:xfrm flipH="1">
            <a:off x="5942919" y="5877271"/>
            <a:ext cx="870910" cy="1"/>
          </a:xfrm>
          <a:prstGeom prst="straightConnector1">
            <a:avLst/>
          </a:prstGeom>
          <a:ln w="571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CaixaDeTexto 33"/>
          <p:cNvSpPr txBox="1"/>
          <p:nvPr/>
        </p:nvSpPr>
        <p:spPr>
          <a:xfrm>
            <a:off x="2291749" y="5728408"/>
            <a:ext cx="1774450" cy="101566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000" b="1" dirty="0" smtClean="0"/>
              <a:t>Hospedeiro intermediário: Caramujo</a:t>
            </a:r>
            <a:endParaRPr lang="pt-BR" sz="2000" b="1" dirty="0"/>
          </a:p>
        </p:txBody>
      </p:sp>
      <p:cxnSp>
        <p:nvCxnSpPr>
          <p:cNvPr id="35" name="Conector de seta reta 34"/>
          <p:cNvCxnSpPr/>
          <p:nvPr/>
        </p:nvCxnSpPr>
        <p:spPr>
          <a:xfrm flipH="1" flipV="1">
            <a:off x="2526857" y="4636854"/>
            <a:ext cx="870910" cy="583184"/>
          </a:xfrm>
          <a:prstGeom prst="straightConnector1">
            <a:avLst/>
          </a:prstGeom>
          <a:ln w="571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CaixaDeTexto 36"/>
          <p:cNvSpPr txBox="1"/>
          <p:nvPr/>
        </p:nvSpPr>
        <p:spPr>
          <a:xfrm>
            <a:off x="85614" y="3735432"/>
            <a:ext cx="1250930" cy="83099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b="1" dirty="0" smtClean="0"/>
              <a:t>Larva 2: </a:t>
            </a:r>
            <a:r>
              <a:rPr lang="pt-BR" sz="2400" b="1" dirty="0" err="1" smtClean="0"/>
              <a:t>Cercária</a:t>
            </a:r>
            <a:endParaRPr lang="pt-BR" sz="2400" b="1" dirty="0"/>
          </a:p>
        </p:txBody>
      </p:sp>
      <p:cxnSp>
        <p:nvCxnSpPr>
          <p:cNvPr id="38" name="Conector de seta reta 37"/>
          <p:cNvCxnSpPr/>
          <p:nvPr/>
        </p:nvCxnSpPr>
        <p:spPr>
          <a:xfrm flipH="1" flipV="1">
            <a:off x="945414" y="2766622"/>
            <a:ext cx="607961" cy="817649"/>
          </a:xfrm>
          <a:prstGeom prst="straightConnector1">
            <a:avLst/>
          </a:prstGeom>
          <a:ln w="571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CaixaDeTexto 39"/>
          <p:cNvSpPr txBox="1"/>
          <p:nvPr/>
        </p:nvSpPr>
        <p:spPr>
          <a:xfrm>
            <a:off x="1967511" y="2962111"/>
            <a:ext cx="2860512" cy="70788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000" b="1" dirty="0" smtClean="0"/>
              <a:t>Penetração ativa na pele, em ambiente aquático</a:t>
            </a:r>
            <a:endParaRPr lang="pt-BR" sz="2000" b="1" dirty="0"/>
          </a:p>
        </p:txBody>
      </p:sp>
      <p:pic>
        <p:nvPicPr>
          <p:cNvPr id="41" name="Picture 2" descr="http://www.ym.edu.tw/par/image/parasite/Helminthes/Trematode/Schistosoma_japonicum/Sch-jap-Adu2.JP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3171" y="1755263"/>
            <a:ext cx="1154042" cy="90159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CaixaDeTexto 41"/>
          <p:cNvSpPr txBox="1"/>
          <p:nvPr/>
        </p:nvSpPr>
        <p:spPr>
          <a:xfrm>
            <a:off x="4501036" y="27709"/>
            <a:ext cx="4613819" cy="584775"/>
          </a:xfrm>
          <a:prstGeom prst="rect">
            <a:avLst/>
          </a:prstGeom>
          <a:ln w="762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3200" b="1" dirty="0" smtClean="0"/>
              <a:t>Ciclo da Esquistossomose</a:t>
            </a:r>
            <a:endParaRPr lang="pt-BR" sz="3200" b="1" dirty="0"/>
          </a:p>
        </p:txBody>
      </p:sp>
    </p:spTree>
    <p:extLst>
      <p:ext uri="{BB962C8B-B14F-4D97-AF65-F5344CB8AC3E}">
        <p14:creationId xmlns:p14="http://schemas.microsoft.com/office/powerpoint/2010/main" val="3183561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6" grpId="0" animBg="1"/>
      <p:bldP spid="29" grpId="0" animBg="1"/>
      <p:bldP spid="34" grpId="0" animBg="1"/>
      <p:bldP spid="37" grpId="0" animBg="1"/>
      <p:bldP spid="40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2124744" y="13665"/>
            <a:ext cx="8229600" cy="1143000"/>
          </a:xfrm>
        </p:spPr>
        <p:txBody>
          <a:bodyPr/>
          <a:lstStyle/>
          <a:p>
            <a:r>
              <a:rPr lang="pt-BR" dirty="0"/>
              <a:t>Platelmintos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0" y="1608491"/>
            <a:ext cx="5332433" cy="4525963"/>
          </a:xfrm>
        </p:spPr>
        <p:txBody>
          <a:bodyPr/>
          <a:lstStyle/>
          <a:p>
            <a:pPr marL="0" indent="0">
              <a:buNone/>
            </a:pPr>
            <a:r>
              <a:rPr lang="pt-BR" dirty="0" smtClean="0"/>
              <a:t>. Ovos tem Espícula, estrutura utilizada na fixação do ovo</a:t>
            </a:r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r>
              <a:rPr lang="pt-BR" dirty="0"/>
              <a:t>.</a:t>
            </a:r>
            <a:r>
              <a:rPr lang="pt-BR" dirty="0" smtClean="0"/>
              <a:t> Esses ovos podem cair na corrente sanguínea, e se alojarem no fígado, causando inchaço e perda de função desse órgão</a:t>
            </a:r>
            <a:endParaRPr lang="pt-BR" dirty="0"/>
          </a:p>
        </p:txBody>
      </p:sp>
      <p:pic>
        <p:nvPicPr>
          <p:cNvPr id="4" name="Picture 4" descr="http://www.farmacia.ufmg.br/ACT/atlas/ovoshisto400x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2160" y="404664"/>
            <a:ext cx="2589728" cy="193605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http://fcfrp.usp.br/dactb/Parasitologia/Arquivos/Genero_Schistosoma_arquivos/image007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52" t="630" r="20066" b="-630"/>
          <a:stretch/>
        </p:blipFill>
        <p:spPr bwMode="auto">
          <a:xfrm>
            <a:off x="5677267" y="2780928"/>
            <a:ext cx="3259511" cy="376611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Elipse 4"/>
          <p:cNvSpPr/>
          <p:nvPr/>
        </p:nvSpPr>
        <p:spPr>
          <a:xfrm>
            <a:off x="7164288" y="1372689"/>
            <a:ext cx="864096" cy="832175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lipse 6"/>
          <p:cNvSpPr/>
          <p:nvPr/>
        </p:nvSpPr>
        <p:spPr>
          <a:xfrm>
            <a:off x="6213260" y="3140968"/>
            <a:ext cx="1952600" cy="1903911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/>
          <p:cNvSpPr txBox="1"/>
          <p:nvPr/>
        </p:nvSpPr>
        <p:spPr>
          <a:xfrm>
            <a:off x="4383560" y="5949280"/>
            <a:ext cx="1628600" cy="83099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b="1" dirty="0" smtClean="0"/>
              <a:t>Granuloma (Fígado)</a:t>
            </a:r>
            <a:endParaRPr lang="pt-BR" sz="2400" b="1" dirty="0"/>
          </a:p>
        </p:txBody>
      </p:sp>
    </p:spTree>
    <p:extLst>
      <p:ext uri="{BB962C8B-B14F-4D97-AF65-F5344CB8AC3E}">
        <p14:creationId xmlns:p14="http://schemas.microsoft.com/office/powerpoint/2010/main" val="3410738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67544" y="32048"/>
            <a:ext cx="8229600" cy="1143000"/>
          </a:xfrm>
        </p:spPr>
        <p:txBody>
          <a:bodyPr/>
          <a:lstStyle/>
          <a:p>
            <a:r>
              <a:rPr lang="pt-BR" dirty="0" err="1" smtClean="0"/>
              <a:t>Metazoa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124744"/>
            <a:ext cx="8229600" cy="573325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b="1" dirty="0" smtClean="0"/>
              <a:t>Organismos </a:t>
            </a:r>
            <a:r>
              <a:rPr lang="pt-BR" b="1" dirty="0" err="1" smtClean="0"/>
              <a:t>Monóicos</a:t>
            </a:r>
            <a:r>
              <a:rPr lang="pt-BR" b="1" dirty="0" smtClean="0"/>
              <a:t> e </a:t>
            </a:r>
            <a:r>
              <a:rPr lang="pt-BR" b="1" dirty="0" err="1" smtClean="0"/>
              <a:t>Dióicos</a:t>
            </a:r>
            <a:r>
              <a:rPr lang="pt-BR" b="1" dirty="0" smtClean="0"/>
              <a:t>:</a:t>
            </a:r>
            <a:endParaRPr lang="pt-BR" dirty="0"/>
          </a:p>
          <a:p>
            <a:pPr>
              <a:buFontTx/>
              <a:buChar char="-"/>
            </a:pPr>
            <a:r>
              <a:rPr lang="pt-BR" dirty="0" err="1" smtClean="0"/>
              <a:t>Monóico</a:t>
            </a:r>
            <a:r>
              <a:rPr lang="pt-BR" dirty="0" smtClean="0"/>
              <a:t>: Organismos que apresentam os dois sexos em cada indivíduo. Não existe macho e fêmea. </a:t>
            </a:r>
            <a:r>
              <a:rPr lang="pt-BR" dirty="0" err="1" smtClean="0"/>
              <a:t>Ex</a:t>
            </a:r>
            <a:r>
              <a:rPr lang="pt-BR" dirty="0" smtClean="0"/>
              <a:t>: </a:t>
            </a:r>
            <a:r>
              <a:rPr lang="pt-BR" dirty="0" err="1" smtClean="0"/>
              <a:t>Anelideos</a:t>
            </a:r>
            <a:endParaRPr lang="pt-BR" dirty="0" smtClean="0"/>
          </a:p>
          <a:p>
            <a:pPr>
              <a:buFontTx/>
              <a:buChar char="-"/>
            </a:pPr>
            <a:r>
              <a:rPr lang="pt-BR" dirty="0" err="1" smtClean="0"/>
              <a:t>Dióico</a:t>
            </a:r>
            <a:r>
              <a:rPr lang="pt-BR" dirty="0" smtClean="0"/>
              <a:t>: Existe macho e fêmea, sexos separados. </a:t>
            </a:r>
            <a:r>
              <a:rPr lang="pt-BR" dirty="0" err="1" smtClean="0"/>
              <a:t>Ex</a:t>
            </a:r>
            <a:r>
              <a:rPr lang="pt-BR" dirty="0" smtClean="0"/>
              <a:t>: Vertebrados</a:t>
            </a:r>
          </a:p>
          <a:p>
            <a:pPr>
              <a:buFontTx/>
              <a:buChar char="-"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b="1" dirty="0" smtClean="0"/>
              <a:t>Dimorfismo sexual: </a:t>
            </a:r>
            <a:r>
              <a:rPr lang="pt-BR" dirty="0" smtClean="0"/>
              <a:t>diferenças morfológicas entre macho e fêmea da espécie. É possível diferenciar os sexos somente pela morfologia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8052658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1908720" y="327332"/>
            <a:ext cx="8229600" cy="1143000"/>
          </a:xfrm>
        </p:spPr>
        <p:txBody>
          <a:bodyPr/>
          <a:lstStyle/>
          <a:p>
            <a:r>
              <a:rPr lang="pt-BR" dirty="0"/>
              <a:t>Platelmintos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79512" y="206084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b="1" dirty="0" smtClean="0"/>
              <a:t>Prevenção:</a:t>
            </a:r>
          </a:p>
          <a:p>
            <a:pPr marL="0" indent="0">
              <a:buNone/>
            </a:pPr>
            <a:endParaRPr lang="pt-BR" dirty="0"/>
          </a:p>
          <a:p>
            <a:pPr>
              <a:buFontTx/>
              <a:buChar char="-"/>
            </a:pPr>
            <a:r>
              <a:rPr lang="pt-BR" dirty="0" smtClean="0"/>
              <a:t>Não nadar em lagoas contaminadas ou suspeitas</a:t>
            </a:r>
          </a:p>
          <a:p>
            <a:pPr>
              <a:buFontTx/>
              <a:buChar char="-"/>
            </a:pPr>
            <a:r>
              <a:rPr lang="pt-BR" dirty="0" smtClean="0"/>
              <a:t>Saneamento básico</a:t>
            </a:r>
          </a:p>
          <a:p>
            <a:pPr>
              <a:buFontTx/>
              <a:buChar char="-"/>
            </a:pPr>
            <a:r>
              <a:rPr lang="pt-BR" dirty="0" smtClean="0"/>
              <a:t>Controlar população de caramujos que são hospedeiros intermediários</a:t>
            </a:r>
          </a:p>
          <a:p>
            <a:pPr>
              <a:buFontTx/>
              <a:buChar char="-"/>
            </a:pPr>
            <a:r>
              <a:rPr lang="pt-BR" dirty="0" smtClean="0"/>
              <a:t>Tratar os doentes</a:t>
            </a:r>
            <a:endParaRPr lang="pt-BR" dirty="0"/>
          </a:p>
        </p:txBody>
      </p:sp>
      <p:pic>
        <p:nvPicPr>
          <p:cNvPr id="4" name="Picture 10" descr="https://www.vectorbase.org/sites/default/files/ftp/bglabrata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8" r="12941" b="5138"/>
          <a:stretch/>
        </p:blipFill>
        <p:spPr bwMode="auto">
          <a:xfrm>
            <a:off x="4932040" y="476672"/>
            <a:ext cx="3574901" cy="239304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/>
          <p:cNvSpPr txBox="1"/>
          <p:nvPr/>
        </p:nvSpPr>
        <p:spPr>
          <a:xfrm>
            <a:off x="3735488" y="2276872"/>
            <a:ext cx="2393103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b="1" i="1" dirty="0" err="1" smtClean="0"/>
              <a:t>Biomphalaria</a:t>
            </a:r>
            <a:r>
              <a:rPr lang="pt-BR" sz="2400" b="1" dirty="0" smtClean="0"/>
              <a:t> sp.</a:t>
            </a:r>
            <a:endParaRPr lang="pt-BR" sz="2400" b="1" dirty="0"/>
          </a:p>
        </p:txBody>
      </p:sp>
    </p:spTree>
    <p:extLst>
      <p:ext uri="{BB962C8B-B14F-4D97-AF65-F5344CB8AC3E}">
        <p14:creationId xmlns:p14="http://schemas.microsoft.com/office/powerpoint/2010/main" val="1468128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1836712" y="404656"/>
            <a:ext cx="8229600" cy="1143000"/>
          </a:xfrm>
        </p:spPr>
        <p:txBody>
          <a:bodyPr/>
          <a:lstStyle/>
          <a:p>
            <a:r>
              <a:rPr lang="pt-BR" dirty="0"/>
              <a:t>Platelmintos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75740" y="2132856"/>
            <a:ext cx="8229600" cy="4525963"/>
          </a:xfrm>
        </p:spPr>
        <p:txBody>
          <a:bodyPr>
            <a:normAutofit fontScale="92500" lnSpcReduction="20000"/>
          </a:bodyPr>
          <a:lstStyle/>
          <a:p>
            <a:r>
              <a:rPr lang="pt-BR" dirty="0" smtClean="0"/>
              <a:t>Teníase</a:t>
            </a:r>
          </a:p>
          <a:p>
            <a:endParaRPr lang="pt-BR" dirty="0"/>
          </a:p>
          <a:p>
            <a:pPr marL="0" indent="0">
              <a:buNone/>
            </a:pPr>
            <a:r>
              <a:rPr lang="pt-BR" b="1" dirty="0" smtClean="0"/>
              <a:t>.</a:t>
            </a:r>
            <a:r>
              <a:rPr lang="pt-BR" dirty="0" smtClean="0"/>
              <a:t> </a:t>
            </a:r>
            <a:r>
              <a:rPr lang="pt-BR" b="1" dirty="0" smtClean="0"/>
              <a:t>Agente etiológico</a:t>
            </a:r>
            <a:r>
              <a:rPr lang="pt-BR" dirty="0" smtClean="0"/>
              <a:t>: </a:t>
            </a:r>
            <a:r>
              <a:rPr lang="pt-BR" i="1" dirty="0" err="1" smtClean="0"/>
              <a:t>Taenia</a:t>
            </a:r>
            <a:r>
              <a:rPr lang="pt-BR" i="1" dirty="0" smtClean="0"/>
              <a:t> </a:t>
            </a:r>
            <a:r>
              <a:rPr lang="pt-BR" i="1" dirty="0" err="1" smtClean="0"/>
              <a:t>solium</a:t>
            </a:r>
            <a:r>
              <a:rPr lang="pt-BR" i="1" dirty="0" smtClean="0"/>
              <a:t> </a:t>
            </a:r>
            <a:r>
              <a:rPr lang="pt-BR" dirty="0" smtClean="0"/>
              <a:t>(Porco) e </a:t>
            </a:r>
            <a:r>
              <a:rPr lang="pt-BR" i="1" dirty="0" err="1" smtClean="0"/>
              <a:t>Taenia</a:t>
            </a:r>
            <a:r>
              <a:rPr lang="pt-BR" i="1" dirty="0" smtClean="0"/>
              <a:t> </a:t>
            </a:r>
            <a:r>
              <a:rPr lang="pt-BR" i="1" dirty="0" err="1" smtClean="0"/>
              <a:t>saginata</a:t>
            </a:r>
            <a:r>
              <a:rPr lang="pt-BR" i="1" dirty="0" smtClean="0"/>
              <a:t> </a:t>
            </a:r>
            <a:r>
              <a:rPr lang="pt-BR" dirty="0" smtClean="0"/>
              <a:t>(Boi)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b="1" dirty="0" smtClean="0"/>
              <a:t>. Mecanismo</a:t>
            </a:r>
            <a:r>
              <a:rPr lang="pt-BR" dirty="0" smtClean="0"/>
              <a:t>: infecção do trato digestivo, causando lesões e absorvendo nutrientes do hospedeiro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b="1" dirty="0" smtClean="0"/>
              <a:t>. Transmissão</a:t>
            </a:r>
            <a:r>
              <a:rPr lang="pt-BR" dirty="0" smtClean="0"/>
              <a:t>: Ingestão de carne de porco ou boi infectada com cisticercos (larvas)</a:t>
            </a:r>
            <a:endParaRPr lang="pt-BR" dirty="0"/>
          </a:p>
        </p:txBody>
      </p:sp>
      <p:pic>
        <p:nvPicPr>
          <p:cNvPr id="4098" name="Picture 2" descr="http://images.fineartamerica.com/images-medium-large/1-coloured-sem-of-a-tapeworm-taenia-sp-power-and-syred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8024" y="260648"/>
            <a:ext cx="3730458" cy="257401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/>
          <p:cNvSpPr txBox="1"/>
          <p:nvPr/>
        </p:nvSpPr>
        <p:spPr>
          <a:xfrm>
            <a:off x="3347864" y="1844824"/>
            <a:ext cx="1628600" cy="83099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b="1" i="1" dirty="0" err="1" smtClean="0"/>
              <a:t>Taenia</a:t>
            </a:r>
            <a:r>
              <a:rPr lang="pt-BR" sz="2400" b="1" dirty="0" smtClean="0"/>
              <a:t> sp. (Solitária)</a:t>
            </a:r>
            <a:endParaRPr lang="pt-BR" sz="2400" b="1" dirty="0"/>
          </a:p>
        </p:txBody>
      </p:sp>
    </p:spTree>
    <p:extLst>
      <p:ext uri="{BB962C8B-B14F-4D97-AF65-F5344CB8AC3E}">
        <p14:creationId xmlns:p14="http://schemas.microsoft.com/office/powerpoint/2010/main" val="384480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51520" y="188640"/>
            <a:ext cx="5194920" cy="666936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pt-BR" dirty="0" smtClean="0"/>
              <a:t>. Cabeça com estruturas para fixação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Corpo segmentado (</a:t>
            </a:r>
            <a:r>
              <a:rPr lang="pt-BR" b="1" dirty="0" err="1" smtClean="0"/>
              <a:t>Proglótides</a:t>
            </a:r>
            <a:r>
              <a:rPr lang="pt-BR" dirty="0" smtClean="0"/>
              <a:t>)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Hermafroditas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dirty="0" err="1" smtClean="0"/>
              <a:t>Proglótides</a:t>
            </a:r>
            <a:r>
              <a:rPr lang="pt-BR" dirty="0" smtClean="0"/>
              <a:t> mais maduras (posteriores) repletas de ovos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dirty="0" err="1" smtClean="0"/>
              <a:t>Proglótides</a:t>
            </a:r>
            <a:r>
              <a:rPr lang="pt-BR" dirty="0" smtClean="0"/>
              <a:t> são destacadas do corpo do adulto, e saem nas fezes</a:t>
            </a:r>
            <a:endParaRPr lang="pt-BR" dirty="0"/>
          </a:p>
        </p:txBody>
      </p:sp>
      <p:pic>
        <p:nvPicPr>
          <p:cNvPr id="7170" name="Picture 2" descr="http://www.childrensonlinebooks.com/bi284/parasites/helminthes/Taenia_pisiformis_4688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6743" y="188640"/>
            <a:ext cx="3544202" cy="317339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http://www.biolib.cz/IMG/GAL/14937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11" r="12111" b="4494"/>
          <a:stretch/>
        </p:blipFill>
        <p:spPr bwMode="auto">
          <a:xfrm>
            <a:off x="5584789" y="3521077"/>
            <a:ext cx="3228110" cy="314079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Elipse 5"/>
          <p:cNvSpPr/>
          <p:nvPr/>
        </p:nvSpPr>
        <p:spPr>
          <a:xfrm>
            <a:off x="5426743" y="2004800"/>
            <a:ext cx="1440160" cy="1264223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8350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http://1.bp.blogspot.com/-dIzuKQnF5Fg/UCGj9Qpsg8I/AAAAAAAABPA/LLl4rbx1jYw/s1600/comendo-carne-proteina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527" y="152638"/>
            <a:ext cx="2166316" cy="216631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Conector de seta reta 4"/>
          <p:cNvCxnSpPr/>
          <p:nvPr/>
        </p:nvCxnSpPr>
        <p:spPr>
          <a:xfrm flipV="1">
            <a:off x="2555776" y="1182686"/>
            <a:ext cx="1872208" cy="2"/>
          </a:xfrm>
          <a:prstGeom prst="straightConnector1">
            <a:avLst/>
          </a:prstGeom>
          <a:ln w="571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ixaDeTexto 5"/>
          <p:cNvSpPr txBox="1"/>
          <p:nvPr/>
        </p:nvSpPr>
        <p:spPr>
          <a:xfrm>
            <a:off x="2129120" y="1484784"/>
            <a:ext cx="2298864" cy="15696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b="1" dirty="0" smtClean="0"/>
              <a:t>Ingestão de cisticercos (larvas) na carne contaminada</a:t>
            </a:r>
            <a:endParaRPr lang="pt-BR" sz="2400" b="1" dirty="0"/>
          </a:p>
        </p:txBody>
      </p:sp>
      <p:pic>
        <p:nvPicPr>
          <p:cNvPr id="8196" name="Picture 4" descr="http://diariodebiologia.com/files/2015/01/1415373737354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1832" y="204614"/>
            <a:ext cx="2497460" cy="187309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8" name="Picture 6" descr="http://4.bp.blogspot.com/-w4zGstnTJws/TohAy7wQl0I/AAAAAAAAAA4/h5fDt2H3rDA/s1600/Proglote1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9242" y="2848347"/>
            <a:ext cx="1721768" cy="179494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Conector de seta reta 10"/>
          <p:cNvCxnSpPr/>
          <p:nvPr/>
        </p:nvCxnSpPr>
        <p:spPr>
          <a:xfrm>
            <a:off x="7686197" y="1182688"/>
            <a:ext cx="598528" cy="1498779"/>
          </a:xfrm>
          <a:prstGeom prst="straightConnector1">
            <a:avLst/>
          </a:prstGeom>
          <a:ln w="571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200" name="Picture 8" descr="http://www.usjt.br/acervolaminas/images/stories/parasitologia/Helmintos/24_g.jp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632" t="36445" r="42530" b="41004"/>
          <a:stretch/>
        </p:blipFill>
        <p:spPr bwMode="auto">
          <a:xfrm>
            <a:off x="6921436" y="4293096"/>
            <a:ext cx="1149927" cy="115561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5" name="Conector de seta reta 14"/>
          <p:cNvCxnSpPr/>
          <p:nvPr/>
        </p:nvCxnSpPr>
        <p:spPr>
          <a:xfrm flipH="1">
            <a:off x="6015008" y="5517232"/>
            <a:ext cx="1970453" cy="811415"/>
          </a:xfrm>
          <a:prstGeom prst="straightConnector1">
            <a:avLst/>
          </a:prstGeom>
          <a:ln w="571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204" name="Picture 12" descr="https://c2.staticflickr.com/8/7187/6935000331_b265014d06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2869" y="4355181"/>
            <a:ext cx="2381250" cy="232410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CaixaDeTexto 18"/>
          <p:cNvSpPr txBox="1"/>
          <p:nvPr/>
        </p:nvSpPr>
        <p:spPr>
          <a:xfrm>
            <a:off x="7000232" y="820297"/>
            <a:ext cx="1667447" cy="83099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b="1" dirty="0" smtClean="0"/>
              <a:t>Adultos no intestino</a:t>
            </a:r>
            <a:endParaRPr lang="pt-BR" sz="2400" b="1" dirty="0"/>
          </a:p>
        </p:txBody>
      </p:sp>
      <p:sp>
        <p:nvSpPr>
          <p:cNvPr id="20" name="CaixaDeTexto 19"/>
          <p:cNvSpPr txBox="1"/>
          <p:nvPr/>
        </p:nvSpPr>
        <p:spPr>
          <a:xfrm>
            <a:off x="7454594" y="5264397"/>
            <a:ext cx="1660261" cy="83099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b="1" dirty="0" smtClean="0"/>
              <a:t>Ovos saem nas fezes</a:t>
            </a:r>
            <a:endParaRPr lang="pt-BR" sz="2400" b="1" dirty="0"/>
          </a:p>
        </p:txBody>
      </p:sp>
      <p:sp>
        <p:nvSpPr>
          <p:cNvPr id="21" name="CaixaDeTexto 20"/>
          <p:cNvSpPr txBox="1"/>
          <p:nvPr/>
        </p:nvSpPr>
        <p:spPr>
          <a:xfrm>
            <a:off x="4168501" y="3462672"/>
            <a:ext cx="2486802" cy="120032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b="1" dirty="0" smtClean="0"/>
              <a:t>Ingestão dos ovos por hospedeiros intermediários</a:t>
            </a:r>
            <a:endParaRPr lang="pt-BR" sz="2400" b="1" dirty="0"/>
          </a:p>
        </p:txBody>
      </p:sp>
      <p:cxnSp>
        <p:nvCxnSpPr>
          <p:cNvPr id="22" name="Conector de seta reta 21"/>
          <p:cNvCxnSpPr/>
          <p:nvPr/>
        </p:nvCxnSpPr>
        <p:spPr>
          <a:xfrm flipH="1" flipV="1">
            <a:off x="2555776" y="5389768"/>
            <a:ext cx="903267" cy="580256"/>
          </a:xfrm>
          <a:prstGeom prst="straightConnector1">
            <a:avLst/>
          </a:prstGeom>
          <a:ln w="571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206" name="Picture 14" descr="http://www.somosassim.com.br/arquivos/2013/03/1363207361.jp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527" y="3182189"/>
            <a:ext cx="2934961" cy="198109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CaixaDeTexto 26"/>
          <p:cNvSpPr txBox="1"/>
          <p:nvPr/>
        </p:nvSpPr>
        <p:spPr>
          <a:xfrm>
            <a:off x="53510" y="5114813"/>
            <a:ext cx="2502266" cy="120032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b="1" dirty="0" smtClean="0"/>
              <a:t>Carne contaminada com larvas (cisticerco)</a:t>
            </a:r>
            <a:endParaRPr lang="pt-BR" sz="2400" b="1" dirty="0"/>
          </a:p>
        </p:txBody>
      </p:sp>
      <p:sp>
        <p:nvSpPr>
          <p:cNvPr id="28" name="CaixaDeTexto 27"/>
          <p:cNvSpPr txBox="1"/>
          <p:nvPr/>
        </p:nvSpPr>
        <p:spPr>
          <a:xfrm>
            <a:off x="6207285" y="27709"/>
            <a:ext cx="2907570" cy="584775"/>
          </a:xfrm>
          <a:prstGeom prst="rect">
            <a:avLst/>
          </a:prstGeom>
          <a:ln w="762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3200" b="1" dirty="0" smtClean="0"/>
              <a:t>Ciclo da Teníase</a:t>
            </a:r>
            <a:endParaRPr lang="pt-BR" sz="3200" b="1" dirty="0"/>
          </a:p>
        </p:txBody>
      </p:sp>
      <p:cxnSp>
        <p:nvCxnSpPr>
          <p:cNvPr id="18" name="Conector de seta reta 17"/>
          <p:cNvCxnSpPr/>
          <p:nvPr/>
        </p:nvCxnSpPr>
        <p:spPr>
          <a:xfrm flipH="1" flipV="1">
            <a:off x="1318216" y="2401803"/>
            <a:ext cx="1" cy="652641"/>
          </a:xfrm>
          <a:prstGeom prst="straightConnector1">
            <a:avLst/>
          </a:prstGeom>
          <a:ln w="571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3060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9" grpId="0" animBg="1"/>
      <p:bldP spid="20" grpId="0" animBg="1"/>
      <p:bldP spid="21" grpId="0" animBg="1"/>
      <p:bldP spid="27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67544" y="188640"/>
            <a:ext cx="8229600" cy="655272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pt-BR" dirty="0" smtClean="0"/>
              <a:t> Porém, se o ser humano ingere os ovos de </a:t>
            </a:r>
            <a:r>
              <a:rPr lang="pt-BR" i="1" dirty="0" err="1" smtClean="0"/>
              <a:t>Taenia</a:t>
            </a:r>
            <a:r>
              <a:rPr lang="pt-BR" i="1" dirty="0" smtClean="0"/>
              <a:t> </a:t>
            </a:r>
            <a:r>
              <a:rPr lang="pt-BR" i="1" dirty="0" err="1" smtClean="0"/>
              <a:t>solium</a:t>
            </a:r>
            <a:r>
              <a:rPr lang="pt-BR" dirty="0" smtClean="0"/>
              <a:t>, outro ciclo pode ocorrer:</a:t>
            </a:r>
          </a:p>
          <a:p>
            <a:pPr>
              <a:buFont typeface="Wingdings" panose="05000000000000000000" pitchFamily="2" charset="2"/>
              <a:buChar char="v"/>
            </a:pPr>
            <a:endParaRPr lang="pt-BR" dirty="0"/>
          </a:p>
          <a:p>
            <a:r>
              <a:rPr lang="pt-BR" dirty="0" smtClean="0"/>
              <a:t>Cisticercose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b="1" dirty="0" smtClean="0"/>
              <a:t>. Agente etiológico</a:t>
            </a:r>
            <a:r>
              <a:rPr lang="pt-BR" dirty="0" smtClean="0"/>
              <a:t>: </a:t>
            </a:r>
            <a:r>
              <a:rPr lang="pt-BR" i="1" dirty="0" err="1" smtClean="0"/>
              <a:t>Taenia</a:t>
            </a:r>
            <a:r>
              <a:rPr lang="pt-BR" i="1" dirty="0" smtClean="0"/>
              <a:t> </a:t>
            </a:r>
            <a:r>
              <a:rPr lang="pt-BR" i="1" dirty="0" err="1" smtClean="0"/>
              <a:t>solium</a:t>
            </a:r>
            <a:endParaRPr lang="pt-BR" i="1" dirty="0" smtClean="0"/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r>
              <a:rPr lang="pt-BR" b="1" dirty="0" smtClean="0"/>
              <a:t>. Mecanismo</a:t>
            </a:r>
            <a:r>
              <a:rPr lang="pt-BR" dirty="0" smtClean="0"/>
              <a:t>: Homem passa a agir como hospedeiro intermediário, sendo parasitado pelas larvas (cisticerco) da </a:t>
            </a:r>
            <a:r>
              <a:rPr lang="pt-BR" i="1" dirty="0" err="1" smtClean="0"/>
              <a:t>Taenia</a:t>
            </a:r>
            <a:r>
              <a:rPr lang="pt-BR" dirty="0" smtClean="0"/>
              <a:t>. Essas larvas podem se alojar em todo corpo, inclusive nos olhos, cérebro e coração. Doença </a:t>
            </a:r>
            <a:r>
              <a:rPr lang="pt-BR" b="1" dirty="0" smtClean="0"/>
              <a:t>grave</a:t>
            </a:r>
            <a:endParaRPr lang="pt-BR" b="1" dirty="0"/>
          </a:p>
        </p:txBody>
      </p:sp>
    </p:spTree>
    <p:extLst>
      <p:ext uri="{BB962C8B-B14F-4D97-AF65-F5344CB8AC3E}">
        <p14:creationId xmlns:p14="http://schemas.microsoft.com/office/powerpoint/2010/main" val="183553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5471591" y="27709"/>
            <a:ext cx="3672409" cy="1077218"/>
          </a:xfrm>
          <a:prstGeom prst="rect">
            <a:avLst/>
          </a:prstGeom>
          <a:ln w="762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3200" b="1" dirty="0" smtClean="0"/>
              <a:t>“Ciclo” da Cisticercose</a:t>
            </a:r>
            <a:endParaRPr lang="pt-BR" sz="3200" b="1" dirty="0"/>
          </a:p>
        </p:txBody>
      </p:sp>
      <p:pic>
        <p:nvPicPr>
          <p:cNvPr id="9218" name="Picture 2" descr="http://2.bp.blogspot.com/-ps6YeGAULQw/U6s490h6SeI/AAAAAAAADu0/Bw2iRHCkv50/s1600/alface+450x338+ok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98629"/>
            <a:ext cx="2413217" cy="181259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 descr="http://static.hsw.com.br/gif/origem-tomates-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6120" y="1163778"/>
            <a:ext cx="2153816" cy="142690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Conector de seta reta 6"/>
          <p:cNvCxnSpPr/>
          <p:nvPr/>
        </p:nvCxnSpPr>
        <p:spPr>
          <a:xfrm>
            <a:off x="3635896" y="1459849"/>
            <a:ext cx="1835695" cy="551375"/>
          </a:xfrm>
          <a:prstGeom prst="straightConnector1">
            <a:avLst/>
          </a:prstGeom>
          <a:ln w="571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222" name="Picture 6" descr="http://anatpat.unicamp.br/neuinfl32aa+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3562" y="1459849"/>
            <a:ext cx="3168465" cy="226166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http://1.bp.blogspot.com/-dIzuKQnF5Fg/UCGj9Qpsg8I/AAAAAAAABPA/LLl4rbx1jYw/s1600/comendo-carne-proteina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995" y="4282195"/>
            <a:ext cx="2166316" cy="216631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2" descr="https://c2.staticflickr.com/8/7187/6935000331_b265014d06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4596" y="4386524"/>
            <a:ext cx="2381250" cy="232410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CaixaDeTexto 11"/>
          <p:cNvSpPr txBox="1"/>
          <p:nvPr/>
        </p:nvSpPr>
        <p:spPr>
          <a:xfrm>
            <a:off x="46789" y="1861353"/>
            <a:ext cx="2082331" cy="15696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b="1" dirty="0" smtClean="0"/>
              <a:t>Ingestão de alimentos contaminados com ovos</a:t>
            </a:r>
            <a:endParaRPr lang="pt-BR" sz="2400" b="1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5148064" y="5013176"/>
            <a:ext cx="2298864" cy="15696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b="1" dirty="0" smtClean="0"/>
              <a:t>Ovos eliminados nas fezes de organismos infectados </a:t>
            </a:r>
            <a:endParaRPr lang="pt-BR" sz="2400" b="1" dirty="0"/>
          </a:p>
        </p:txBody>
      </p:sp>
      <p:cxnSp>
        <p:nvCxnSpPr>
          <p:cNvPr id="15" name="Conector de seta reta 14"/>
          <p:cNvCxnSpPr/>
          <p:nvPr/>
        </p:nvCxnSpPr>
        <p:spPr>
          <a:xfrm flipH="1" flipV="1">
            <a:off x="2411284" y="2890518"/>
            <a:ext cx="1" cy="1121360"/>
          </a:xfrm>
          <a:prstGeom prst="straightConnector1">
            <a:avLst/>
          </a:prstGeom>
          <a:ln w="571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aixaDeTexto 17"/>
          <p:cNvSpPr txBox="1"/>
          <p:nvPr/>
        </p:nvSpPr>
        <p:spPr>
          <a:xfrm>
            <a:off x="6948264" y="3451198"/>
            <a:ext cx="1791816" cy="83099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b="1" dirty="0" smtClean="0"/>
              <a:t>Cisticerco no homem</a:t>
            </a:r>
            <a:endParaRPr lang="pt-BR" sz="2400" b="1" dirty="0"/>
          </a:p>
        </p:txBody>
      </p:sp>
    </p:spTree>
    <p:extLst>
      <p:ext uri="{BB962C8B-B14F-4D97-AF65-F5344CB8AC3E}">
        <p14:creationId xmlns:p14="http://schemas.microsoft.com/office/powerpoint/2010/main" val="1227149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8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0" y="1559465"/>
            <a:ext cx="7524328" cy="5328592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b="1" dirty="0" smtClean="0"/>
              <a:t>Prevenção</a:t>
            </a:r>
            <a:r>
              <a:rPr lang="pt-BR" dirty="0" smtClean="0"/>
              <a:t>:</a:t>
            </a:r>
          </a:p>
          <a:p>
            <a:pPr marL="0" indent="0">
              <a:buNone/>
            </a:pPr>
            <a:endParaRPr lang="pt-BR" dirty="0" smtClean="0"/>
          </a:p>
          <a:p>
            <a:pPr>
              <a:buFontTx/>
              <a:buChar char="-"/>
            </a:pPr>
            <a:r>
              <a:rPr lang="pt-BR" dirty="0" smtClean="0"/>
              <a:t>Saneamento básico</a:t>
            </a:r>
          </a:p>
          <a:p>
            <a:pPr>
              <a:buFontTx/>
              <a:buChar char="-"/>
            </a:pPr>
            <a:endParaRPr lang="pt-BR" dirty="0" smtClean="0"/>
          </a:p>
          <a:p>
            <a:pPr>
              <a:buFontTx/>
              <a:buChar char="-"/>
            </a:pPr>
            <a:r>
              <a:rPr lang="pt-BR" dirty="0" smtClean="0"/>
              <a:t>Inspeção das carnes de boi e porco nos abatedouros (larvas visíveis a olho nu, “canjiquinha)</a:t>
            </a:r>
          </a:p>
          <a:p>
            <a:pPr>
              <a:buFontTx/>
              <a:buChar char="-"/>
            </a:pPr>
            <a:endParaRPr lang="pt-BR" dirty="0" smtClean="0"/>
          </a:p>
          <a:p>
            <a:pPr>
              <a:buFontTx/>
              <a:buChar char="-"/>
            </a:pPr>
            <a:r>
              <a:rPr lang="pt-BR" dirty="0" smtClean="0"/>
              <a:t>Cozinhar bem a carne</a:t>
            </a:r>
          </a:p>
          <a:p>
            <a:pPr>
              <a:buFontTx/>
              <a:buChar char="-"/>
            </a:pPr>
            <a:endParaRPr lang="pt-BR" dirty="0" smtClean="0"/>
          </a:p>
          <a:p>
            <a:pPr>
              <a:buFontTx/>
              <a:buChar char="-"/>
            </a:pPr>
            <a:r>
              <a:rPr lang="pt-BR" dirty="0" smtClean="0"/>
              <a:t>Tratar os doentes</a:t>
            </a:r>
            <a:endParaRPr lang="pt-BR" dirty="0"/>
          </a:p>
        </p:txBody>
      </p:sp>
      <p:pic>
        <p:nvPicPr>
          <p:cNvPr id="10242" name="Picture 2" descr="https://encrypted-tbn3.gstatic.com/images?q=tbn:ANd9GcRjL27CUQR6Ryt7b-B4H4obSIkusqCn_mjv4dn67q1k0nQ8xjdfq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1222" y="319915"/>
            <a:ext cx="3355288" cy="244948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 descr="http://12345et.blogspot.es/cache/media/files/00/078/437/2013/12/1386221951_cisticercosis-porcina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4248" y="3356992"/>
            <a:ext cx="2012557" cy="290580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364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74" name="Picture 10" descr="http://diariodebiologia.com/files/2013/08/Loa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0505" y="3543529"/>
            <a:ext cx="4463725" cy="334779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72" name="Picture 8" descr="http://2.bp.blogspot.com/-PnGQKbKAt4Q/UNUOqXzNA2I/AAAAAAAAARA/DA3wyE9mI38/s1600/Lombriga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36" y="2857501"/>
            <a:ext cx="6100194" cy="403382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6" name="Picture 2" descr="https://invertebrates-universe.wikispaces.com/file/view/Strong16.jpg/495094318/Strong16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36" y="0"/>
            <a:ext cx="3980563" cy="354352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70" name="Picture 6" descr="http://phylumskeletalsystem.weebly.com/uploads/1/1/5/1/11517146/7660605.jpg?427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1293" y="4976"/>
            <a:ext cx="5455803" cy="353855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aixaDeTexto 8"/>
          <p:cNvSpPr txBox="1"/>
          <p:nvPr/>
        </p:nvSpPr>
        <p:spPr>
          <a:xfrm>
            <a:off x="2771800" y="2708920"/>
            <a:ext cx="3801324" cy="132343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4000" b="1" dirty="0" err="1" smtClean="0"/>
              <a:t>Nematoda</a:t>
            </a:r>
            <a:r>
              <a:rPr lang="pt-BR" sz="4000" b="1" dirty="0" smtClean="0"/>
              <a:t> (Nematelmintos)</a:t>
            </a:r>
            <a:endParaRPr lang="pt-BR" sz="4000" b="1" dirty="0"/>
          </a:p>
        </p:txBody>
      </p:sp>
    </p:spTree>
    <p:extLst>
      <p:ext uri="{BB962C8B-B14F-4D97-AF65-F5344CB8AC3E}">
        <p14:creationId xmlns:p14="http://schemas.microsoft.com/office/powerpoint/2010/main" val="2312927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95536" y="-243408"/>
            <a:ext cx="8229600" cy="1143000"/>
          </a:xfrm>
        </p:spPr>
        <p:txBody>
          <a:bodyPr/>
          <a:lstStyle/>
          <a:p>
            <a:r>
              <a:rPr lang="pt-BR" dirty="0" err="1" smtClean="0"/>
              <a:t>Nematoda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90560" y="887760"/>
            <a:ext cx="8793832" cy="6021288"/>
          </a:xfrm>
        </p:spPr>
        <p:txBody>
          <a:bodyPr>
            <a:normAutofit fontScale="92500" lnSpcReduction="20000"/>
          </a:bodyPr>
          <a:lstStyle/>
          <a:p>
            <a:r>
              <a:rPr lang="pt-BR" b="1" dirty="0" smtClean="0"/>
              <a:t>Integrantes</a:t>
            </a:r>
            <a:r>
              <a:rPr lang="pt-BR" dirty="0" smtClean="0"/>
              <a:t>: vermes cilíndricos, lombrigas, Áscaris, Oxiúros, vermes cilíndricos de vida livre</a:t>
            </a:r>
          </a:p>
          <a:p>
            <a:endParaRPr lang="pt-BR" dirty="0"/>
          </a:p>
          <a:p>
            <a:r>
              <a:rPr lang="pt-BR" b="1" dirty="0" smtClean="0"/>
              <a:t>Características gerais</a:t>
            </a:r>
          </a:p>
          <a:p>
            <a:endParaRPr lang="pt-BR" dirty="0"/>
          </a:p>
          <a:p>
            <a:pPr marL="0" indent="0">
              <a:buNone/>
            </a:pPr>
            <a:r>
              <a:rPr lang="pt-BR" dirty="0" smtClean="0"/>
              <a:t>. Trato digestivo completo (boca e ânus)</a:t>
            </a:r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r>
              <a:rPr lang="pt-BR" dirty="0" smtClean="0"/>
              <a:t>. Normalmente </a:t>
            </a:r>
            <a:r>
              <a:rPr lang="pt-BR" dirty="0" err="1" smtClean="0"/>
              <a:t>dióicos</a:t>
            </a:r>
            <a:endParaRPr lang="pt-BR" dirty="0" smtClean="0"/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r>
              <a:rPr lang="pt-BR" dirty="0" smtClean="0"/>
              <a:t>. Parasitas </a:t>
            </a:r>
            <a:r>
              <a:rPr lang="pt-BR" dirty="0"/>
              <a:t>ou de vida livre (marinho, água doce ou </a:t>
            </a:r>
          </a:p>
          <a:p>
            <a:pPr marL="0" indent="0">
              <a:buNone/>
            </a:pPr>
            <a:r>
              <a:rPr lang="pt-BR" dirty="0"/>
              <a:t>terrestres</a:t>
            </a:r>
            <a:r>
              <a:rPr lang="pt-BR" dirty="0" smtClean="0"/>
              <a:t>)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/>
              <a:t>. Corpo vermiforme cilíndrico</a:t>
            </a:r>
          </a:p>
          <a:p>
            <a:pPr marL="0" indent="0">
              <a:buNone/>
            </a:pPr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664842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13184" y="404664"/>
            <a:ext cx="8229600" cy="4525963"/>
          </a:xfrm>
        </p:spPr>
        <p:txBody>
          <a:bodyPr/>
          <a:lstStyle/>
          <a:p>
            <a:r>
              <a:rPr lang="pt-BR" b="1" dirty="0" smtClean="0"/>
              <a:t>Parasitas</a:t>
            </a:r>
            <a:r>
              <a:rPr lang="pt-BR" dirty="0" smtClean="0"/>
              <a:t>:</a:t>
            </a:r>
          </a:p>
          <a:p>
            <a:endParaRPr lang="pt-BR" dirty="0"/>
          </a:p>
          <a:p>
            <a:pPr marL="0" indent="0">
              <a:buNone/>
            </a:pPr>
            <a:r>
              <a:rPr lang="pt-BR" dirty="0" smtClean="0"/>
              <a:t>. Alguns nematódeos causam doenças graves em humanos e animais de importância humana</a:t>
            </a:r>
          </a:p>
          <a:p>
            <a:pPr marL="0" indent="0">
              <a:buNone/>
            </a:pPr>
            <a:r>
              <a:rPr lang="pt-BR" dirty="0" smtClean="0"/>
              <a:t>. Importância médica</a:t>
            </a:r>
          </a:p>
        </p:txBody>
      </p:sp>
      <p:pic>
        <p:nvPicPr>
          <p:cNvPr id="14338" name="Picture 2" descr="http://t72.wikispaces.com/file/view/785158-7780-it2.jpg/171323619/785158-7780-it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3551878"/>
            <a:ext cx="2724150" cy="304800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40" name="Picture 4" descr="http://www.coccidia.icb.usp.br/parasite_db/galeria_imgs/high/H_11_6_high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7233" y="2996952"/>
            <a:ext cx="4470103" cy="301047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5579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://entnemdept.ufl.edu/creatures/misc/golden_silk_spider0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88640"/>
            <a:ext cx="4444057" cy="267532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://2.bp.blogspot.com/_D2vZ8xO2WFI/TIN49j7up1I/AAAAAAAAA-I/K2GnlVobbgY/s1600/1103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9952" y="404664"/>
            <a:ext cx="4499992" cy="337499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https://c1.staticflickr.com/5/4021/4642512112_461f325e87_b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1880" y="3407852"/>
            <a:ext cx="4285183" cy="321388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https://upload.wikimedia.org/wikipedia/commons/thumb/5/50/Female_pair.jpg/220px-Female_pair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672" y="3140968"/>
            <a:ext cx="2095500" cy="280035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aixaDeTexto 9"/>
          <p:cNvSpPr txBox="1"/>
          <p:nvPr/>
        </p:nvSpPr>
        <p:spPr>
          <a:xfrm>
            <a:off x="3347864" y="3073278"/>
            <a:ext cx="2052229" cy="95410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800" b="1" dirty="0" smtClean="0"/>
              <a:t>Dimorfismo Sexual</a:t>
            </a:r>
            <a:endParaRPr lang="pt-BR" sz="2800" b="1" dirty="0"/>
          </a:p>
        </p:txBody>
      </p:sp>
    </p:spTree>
    <p:extLst>
      <p:ext uri="{BB962C8B-B14F-4D97-AF65-F5344CB8AC3E}">
        <p14:creationId xmlns:p14="http://schemas.microsoft.com/office/powerpoint/2010/main" val="25452692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1764704" y="188640"/>
            <a:ext cx="8229600" cy="1143000"/>
          </a:xfrm>
        </p:spPr>
        <p:txBody>
          <a:bodyPr/>
          <a:lstStyle/>
          <a:p>
            <a:r>
              <a:rPr lang="pt-BR" dirty="0" err="1"/>
              <a:t>Nematoda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13669" y="1988840"/>
            <a:ext cx="8229600" cy="4525963"/>
          </a:xfrm>
        </p:spPr>
        <p:txBody>
          <a:bodyPr>
            <a:normAutofit fontScale="92500" lnSpcReduction="10000"/>
          </a:bodyPr>
          <a:lstStyle/>
          <a:p>
            <a:r>
              <a:rPr lang="pt-BR" dirty="0" smtClean="0"/>
              <a:t>Ascaridíase</a:t>
            </a:r>
          </a:p>
          <a:p>
            <a:endParaRPr lang="pt-BR" dirty="0"/>
          </a:p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b="1" dirty="0" smtClean="0"/>
              <a:t>Agente etiológico</a:t>
            </a:r>
            <a:r>
              <a:rPr lang="pt-BR" dirty="0" smtClean="0"/>
              <a:t>: </a:t>
            </a:r>
            <a:r>
              <a:rPr lang="pt-BR" i="1" dirty="0" smtClean="0"/>
              <a:t>Ascaris lumbricoides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b="1" dirty="0" smtClean="0"/>
              <a:t>Mecanismo</a:t>
            </a:r>
            <a:r>
              <a:rPr lang="pt-BR" dirty="0" smtClean="0"/>
              <a:t>: infestação do trato digestivo e parte do trato respiratório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b="1" dirty="0" smtClean="0"/>
              <a:t>Transmissão</a:t>
            </a:r>
            <a:r>
              <a:rPr lang="pt-BR" dirty="0" smtClean="0"/>
              <a:t>: ingestão de alimentos e água contaminados com ovos</a:t>
            </a:r>
          </a:p>
        </p:txBody>
      </p:sp>
      <p:pic>
        <p:nvPicPr>
          <p:cNvPr id="1026" name="Picture 2" descr="http://s3.amazonaws.com/magoo/ABAAAgWj8AK-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2040" y="214860"/>
            <a:ext cx="3920504" cy="267341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7912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5508104" y="27709"/>
            <a:ext cx="3606751" cy="584775"/>
          </a:xfrm>
          <a:prstGeom prst="rect">
            <a:avLst/>
          </a:prstGeom>
          <a:ln w="762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3200" b="1" dirty="0" smtClean="0"/>
              <a:t>Ciclo da Ascaridíase</a:t>
            </a:r>
            <a:endParaRPr lang="pt-BR" sz="3200" b="1" dirty="0"/>
          </a:p>
        </p:txBody>
      </p:sp>
      <p:pic>
        <p:nvPicPr>
          <p:cNvPr id="2050" name="Picture 2" descr="http://kaminskiavalca.files.wordpress.com/2013/07/homer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88640"/>
            <a:ext cx="2250250" cy="18002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Conector de seta reta 5"/>
          <p:cNvCxnSpPr/>
          <p:nvPr/>
        </p:nvCxnSpPr>
        <p:spPr>
          <a:xfrm>
            <a:off x="2424826" y="1063258"/>
            <a:ext cx="1422158" cy="316160"/>
          </a:xfrm>
          <a:prstGeom prst="straightConnector1">
            <a:avLst/>
          </a:prstGeom>
          <a:ln w="571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aixaDeTexto 6"/>
          <p:cNvSpPr txBox="1"/>
          <p:nvPr/>
        </p:nvSpPr>
        <p:spPr>
          <a:xfrm>
            <a:off x="1403396" y="245197"/>
            <a:ext cx="1931498" cy="83099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b="1" dirty="0" smtClean="0"/>
              <a:t>Homem contaminado</a:t>
            </a:r>
            <a:endParaRPr lang="pt-BR" sz="2400" b="1" dirty="0"/>
          </a:p>
        </p:txBody>
      </p:sp>
      <p:pic>
        <p:nvPicPr>
          <p:cNvPr id="2052" name="Picture 4" descr="https://upload.wikimedia.org/wikipedia/commons/e/e8/Ascaris_lumbricoides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29" b="12036"/>
          <a:stretch/>
        </p:blipFill>
        <p:spPr bwMode="auto">
          <a:xfrm>
            <a:off x="3987730" y="660696"/>
            <a:ext cx="1368152" cy="143744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Conector de seta reta 10"/>
          <p:cNvCxnSpPr/>
          <p:nvPr/>
        </p:nvCxnSpPr>
        <p:spPr>
          <a:xfrm>
            <a:off x="5535082" y="1416727"/>
            <a:ext cx="851908" cy="0"/>
          </a:xfrm>
          <a:prstGeom prst="straightConnector1">
            <a:avLst/>
          </a:prstGeom>
          <a:ln w="571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4" name="Picture 6" descr="https://upload.wikimedia.org/wikipedia/commons/5/5b/Horta_150706_REFON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6189" y="843404"/>
            <a:ext cx="2534645" cy="190098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CaixaDeTexto 13"/>
          <p:cNvSpPr txBox="1"/>
          <p:nvPr/>
        </p:nvSpPr>
        <p:spPr>
          <a:xfrm>
            <a:off x="4788024" y="2018006"/>
            <a:ext cx="1931498" cy="15696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b="1" dirty="0" smtClean="0"/>
              <a:t>Ovos saem nas fezes e contaminam o ambiente</a:t>
            </a:r>
            <a:endParaRPr lang="pt-BR" sz="2400" b="1" dirty="0"/>
          </a:p>
        </p:txBody>
      </p:sp>
      <p:cxnSp>
        <p:nvCxnSpPr>
          <p:cNvPr id="15" name="Conector de seta reta 14"/>
          <p:cNvCxnSpPr/>
          <p:nvPr/>
        </p:nvCxnSpPr>
        <p:spPr>
          <a:xfrm>
            <a:off x="7951210" y="2802836"/>
            <a:ext cx="0" cy="1116660"/>
          </a:xfrm>
          <a:prstGeom prst="straightConnector1">
            <a:avLst/>
          </a:prstGeom>
          <a:ln w="571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6" name="Picture 8" descr="http://static6.depositphotos.com/1008939/631/i/950/depositphotos_6310209-Strict-diet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0407" y="4149080"/>
            <a:ext cx="2566650" cy="200966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CaixaDeTexto 18"/>
          <p:cNvSpPr txBox="1"/>
          <p:nvPr/>
        </p:nvSpPr>
        <p:spPr>
          <a:xfrm>
            <a:off x="5076056" y="5149154"/>
            <a:ext cx="1931498" cy="15696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b="1" dirty="0" smtClean="0"/>
              <a:t>Ingestão de alimento mal lavado contaminado</a:t>
            </a:r>
            <a:endParaRPr lang="pt-BR" sz="2400" b="1" dirty="0"/>
          </a:p>
        </p:txBody>
      </p:sp>
      <p:cxnSp>
        <p:nvCxnSpPr>
          <p:cNvPr id="20" name="Conector de seta reta 19"/>
          <p:cNvCxnSpPr/>
          <p:nvPr/>
        </p:nvCxnSpPr>
        <p:spPr>
          <a:xfrm flipH="1" flipV="1">
            <a:off x="4788024" y="4240930"/>
            <a:ext cx="1660589" cy="567687"/>
          </a:xfrm>
          <a:prstGeom prst="straightConnector1">
            <a:avLst/>
          </a:prstGeom>
          <a:ln w="571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CaixaDeTexto 22"/>
          <p:cNvSpPr txBox="1"/>
          <p:nvPr/>
        </p:nvSpPr>
        <p:spPr>
          <a:xfrm>
            <a:off x="2922172" y="3886987"/>
            <a:ext cx="1749634" cy="70788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000" b="1" dirty="0" smtClean="0"/>
              <a:t>Ovos eclodem no intestino</a:t>
            </a:r>
            <a:endParaRPr lang="pt-BR" sz="2000" b="1" dirty="0"/>
          </a:p>
        </p:txBody>
      </p:sp>
      <p:cxnSp>
        <p:nvCxnSpPr>
          <p:cNvPr id="26" name="Conector de seta reta 25"/>
          <p:cNvCxnSpPr/>
          <p:nvPr/>
        </p:nvCxnSpPr>
        <p:spPr>
          <a:xfrm>
            <a:off x="3563888" y="4594873"/>
            <a:ext cx="0" cy="822361"/>
          </a:xfrm>
          <a:prstGeom prst="straightConnector1">
            <a:avLst/>
          </a:prstGeom>
          <a:ln w="571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CaixaDeTexto 27"/>
          <p:cNvSpPr txBox="1"/>
          <p:nvPr/>
        </p:nvSpPr>
        <p:spPr>
          <a:xfrm>
            <a:off x="2887182" y="5495430"/>
            <a:ext cx="1353412" cy="101566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000" b="1" dirty="0" smtClean="0"/>
              <a:t>Larvas na corrente sanguínea</a:t>
            </a:r>
            <a:endParaRPr lang="pt-BR" sz="2000" b="1" dirty="0"/>
          </a:p>
        </p:txBody>
      </p:sp>
      <p:cxnSp>
        <p:nvCxnSpPr>
          <p:cNvPr id="29" name="Conector de seta reta 28"/>
          <p:cNvCxnSpPr/>
          <p:nvPr/>
        </p:nvCxnSpPr>
        <p:spPr>
          <a:xfrm flipH="1" flipV="1">
            <a:off x="1848406" y="6003262"/>
            <a:ext cx="1041478" cy="1"/>
          </a:xfrm>
          <a:prstGeom prst="straightConnector1">
            <a:avLst/>
          </a:prstGeom>
          <a:ln w="571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CaixaDeTexto 30"/>
          <p:cNvSpPr txBox="1"/>
          <p:nvPr/>
        </p:nvSpPr>
        <p:spPr>
          <a:xfrm>
            <a:off x="183925" y="5648914"/>
            <a:ext cx="1423187" cy="70788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000" b="1" dirty="0" smtClean="0"/>
              <a:t>Pulmões, Brônquios</a:t>
            </a:r>
            <a:endParaRPr lang="pt-BR" sz="2000" b="1" dirty="0"/>
          </a:p>
        </p:txBody>
      </p:sp>
      <p:cxnSp>
        <p:nvCxnSpPr>
          <p:cNvPr id="32" name="Conector de seta reta 31"/>
          <p:cNvCxnSpPr/>
          <p:nvPr/>
        </p:nvCxnSpPr>
        <p:spPr>
          <a:xfrm flipV="1">
            <a:off x="895519" y="4448575"/>
            <a:ext cx="0" cy="1200339"/>
          </a:xfrm>
          <a:prstGeom prst="straightConnector1">
            <a:avLst/>
          </a:prstGeom>
          <a:ln w="571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CaixaDeTexto 33"/>
          <p:cNvSpPr txBox="1"/>
          <p:nvPr/>
        </p:nvSpPr>
        <p:spPr>
          <a:xfrm>
            <a:off x="234463" y="3361166"/>
            <a:ext cx="1313284" cy="70788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000" b="1" dirty="0" smtClean="0"/>
              <a:t>Faringe, deglutição</a:t>
            </a:r>
            <a:endParaRPr lang="pt-BR" sz="2000" b="1" dirty="0"/>
          </a:p>
        </p:txBody>
      </p:sp>
      <p:cxnSp>
        <p:nvCxnSpPr>
          <p:cNvPr id="35" name="Conector de seta reta 34"/>
          <p:cNvCxnSpPr/>
          <p:nvPr/>
        </p:nvCxnSpPr>
        <p:spPr>
          <a:xfrm flipV="1">
            <a:off x="1280730" y="2222545"/>
            <a:ext cx="0" cy="1160582"/>
          </a:xfrm>
          <a:prstGeom prst="straightConnector1">
            <a:avLst/>
          </a:prstGeom>
          <a:ln w="571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6031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4" grpId="0" animBg="1"/>
      <p:bldP spid="19" grpId="0" animBg="1"/>
      <p:bldP spid="23" grpId="0" animBg="1"/>
      <p:bldP spid="28" grpId="0" animBg="1"/>
      <p:bldP spid="31" grpId="0" animBg="1"/>
      <p:bldP spid="34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Nematoda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b="1" dirty="0" smtClean="0"/>
              <a:t>Prevenção</a:t>
            </a:r>
            <a:r>
              <a:rPr lang="pt-BR" dirty="0" smtClean="0"/>
              <a:t>:</a:t>
            </a:r>
          </a:p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  <a:p>
            <a:pPr>
              <a:buFontTx/>
              <a:buChar char="-"/>
            </a:pPr>
            <a:r>
              <a:rPr lang="pt-BR" dirty="0" smtClean="0"/>
              <a:t>Lavar bem os alimentos antes da ingestão</a:t>
            </a:r>
          </a:p>
          <a:p>
            <a:pPr>
              <a:buFontTx/>
              <a:buChar char="-"/>
            </a:pPr>
            <a:r>
              <a:rPr lang="pt-BR" dirty="0" smtClean="0"/>
              <a:t>Ferver ou tratar a água antes da ingestão</a:t>
            </a:r>
          </a:p>
          <a:p>
            <a:pPr>
              <a:buFontTx/>
              <a:buChar char="-"/>
            </a:pPr>
            <a:r>
              <a:rPr lang="pt-BR" dirty="0" smtClean="0"/>
              <a:t>Saneamento básico</a:t>
            </a:r>
          </a:p>
          <a:p>
            <a:pPr>
              <a:buFontTx/>
              <a:buChar char="-"/>
            </a:pPr>
            <a:r>
              <a:rPr lang="pt-BR" dirty="0" smtClean="0"/>
              <a:t>Tratar os doentes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10264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2052736" y="260648"/>
            <a:ext cx="8229600" cy="1143000"/>
          </a:xfrm>
        </p:spPr>
        <p:txBody>
          <a:bodyPr/>
          <a:lstStyle/>
          <a:p>
            <a:r>
              <a:rPr lang="pt-BR" dirty="0" err="1"/>
              <a:t>Nematoda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07504" y="2060848"/>
            <a:ext cx="8229600" cy="4525963"/>
          </a:xfrm>
        </p:spPr>
        <p:txBody>
          <a:bodyPr>
            <a:normAutofit fontScale="92500" lnSpcReduction="20000"/>
          </a:bodyPr>
          <a:lstStyle/>
          <a:p>
            <a:r>
              <a:rPr lang="pt-BR" dirty="0" err="1" smtClean="0"/>
              <a:t>Filaríase</a:t>
            </a:r>
            <a:r>
              <a:rPr lang="pt-BR" dirty="0" smtClean="0"/>
              <a:t> (Elefantíase)</a:t>
            </a:r>
          </a:p>
          <a:p>
            <a:endParaRPr lang="pt-BR" dirty="0"/>
          </a:p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b="1" dirty="0" smtClean="0"/>
              <a:t>Agente</a:t>
            </a:r>
            <a:r>
              <a:rPr lang="pt-BR" dirty="0" smtClean="0"/>
              <a:t> </a:t>
            </a:r>
            <a:r>
              <a:rPr lang="pt-BR" b="1" dirty="0" smtClean="0"/>
              <a:t>etiológico</a:t>
            </a:r>
            <a:r>
              <a:rPr lang="pt-BR" dirty="0" smtClean="0"/>
              <a:t>: </a:t>
            </a:r>
            <a:r>
              <a:rPr lang="pt-BR" i="1" dirty="0" err="1" smtClean="0"/>
              <a:t>Wuchereria</a:t>
            </a:r>
            <a:r>
              <a:rPr lang="pt-BR" i="1" dirty="0" smtClean="0"/>
              <a:t> </a:t>
            </a:r>
            <a:r>
              <a:rPr lang="pt-BR" i="1" dirty="0" err="1" smtClean="0"/>
              <a:t>bancrofti</a:t>
            </a:r>
            <a:endParaRPr lang="pt-BR" i="1" dirty="0" smtClean="0"/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b="1" dirty="0" smtClean="0"/>
              <a:t>Mecanismo</a:t>
            </a:r>
            <a:r>
              <a:rPr lang="pt-BR" dirty="0" smtClean="0"/>
              <a:t>: infecção dos vasos linfáticos humanos, obstrução e extravasamento da linfa, causando edemas (em casos graves, Elefantíase)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b="1" dirty="0" smtClean="0"/>
              <a:t>Transmissão</a:t>
            </a:r>
            <a:r>
              <a:rPr lang="pt-BR" dirty="0" smtClean="0"/>
              <a:t>: através da picada do vetor, mosquitos do gênero </a:t>
            </a:r>
            <a:r>
              <a:rPr lang="pt-BR" i="1" dirty="0" err="1" smtClean="0"/>
              <a:t>Culex</a:t>
            </a:r>
            <a:endParaRPr lang="pt-BR" i="1" dirty="0" smtClean="0"/>
          </a:p>
        </p:txBody>
      </p:sp>
      <p:pic>
        <p:nvPicPr>
          <p:cNvPr id="3074" name="Picture 2" descr="http://classconnection.s3.amazonaws.com/233/flashcards/1464233/jpg/wbancroftimikrfilsb1335144252404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6096" y="232373"/>
            <a:ext cx="3452212" cy="259066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8391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79512" y="116632"/>
            <a:ext cx="8229600" cy="66247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sz="2800" b="1" dirty="0" smtClean="0"/>
              <a:t>Vetor</a:t>
            </a:r>
            <a:r>
              <a:rPr lang="pt-BR" sz="2800" dirty="0" smtClean="0"/>
              <a:t>: </a:t>
            </a:r>
            <a:r>
              <a:rPr lang="pt-BR" sz="2800" i="1" dirty="0" err="1" smtClean="0"/>
              <a:t>Culex</a:t>
            </a:r>
            <a:r>
              <a:rPr lang="pt-BR" sz="2800" dirty="0" smtClean="0"/>
              <a:t> sp.</a:t>
            </a:r>
          </a:p>
          <a:p>
            <a:pPr marL="0" indent="0">
              <a:buNone/>
            </a:pPr>
            <a:endParaRPr lang="pt-BR" sz="2800" dirty="0"/>
          </a:p>
          <a:p>
            <a:pPr>
              <a:buFontTx/>
              <a:buChar char="-"/>
            </a:pPr>
            <a:r>
              <a:rPr lang="pt-BR" sz="2800" dirty="0" smtClean="0"/>
              <a:t>Medem cerca de 4 mm</a:t>
            </a:r>
          </a:p>
          <a:p>
            <a:pPr>
              <a:buFontTx/>
              <a:buChar char="-"/>
            </a:pPr>
            <a:endParaRPr lang="pt-BR" sz="2800" dirty="0"/>
          </a:p>
          <a:p>
            <a:pPr>
              <a:buFontTx/>
              <a:buChar char="-"/>
            </a:pPr>
            <a:r>
              <a:rPr lang="pt-BR" sz="2800" dirty="0" smtClean="0"/>
              <a:t>Picada do mosquito infectado com as larvas transmite a doença</a:t>
            </a:r>
          </a:p>
          <a:p>
            <a:pPr>
              <a:buFontTx/>
              <a:buChar char="-"/>
            </a:pPr>
            <a:endParaRPr lang="pt-BR" sz="2800" dirty="0" smtClean="0"/>
          </a:p>
          <a:p>
            <a:pPr>
              <a:buFontTx/>
              <a:buChar char="-"/>
            </a:pPr>
            <a:endParaRPr lang="pt-BR" sz="2800" dirty="0"/>
          </a:p>
          <a:p>
            <a:pPr>
              <a:buFontTx/>
              <a:buChar char="-"/>
            </a:pPr>
            <a:endParaRPr lang="pt-BR" sz="2800" dirty="0"/>
          </a:p>
          <a:p>
            <a:pPr marL="0" indent="0">
              <a:buNone/>
            </a:pPr>
            <a:r>
              <a:rPr lang="pt-BR" sz="2800" dirty="0" smtClean="0"/>
              <a:t>. </a:t>
            </a:r>
            <a:r>
              <a:rPr lang="pt-BR" sz="2800" b="1" dirty="0" smtClean="0"/>
              <a:t>Sintomas</a:t>
            </a:r>
            <a:r>
              <a:rPr lang="pt-BR" sz="2800" dirty="0" smtClean="0"/>
              <a:t>:</a:t>
            </a:r>
          </a:p>
          <a:p>
            <a:pPr marL="0" indent="0">
              <a:buNone/>
            </a:pPr>
            <a:endParaRPr lang="pt-BR" sz="2800" dirty="0"/>
          </a:p>
          <a:p>
            <a:pPr marL="0" indent="0">
              <a:buNone/>
            </a:pPr>
            <a:r>
              <a:rPr lang="pt-BR" sz="2800" dirty="0" smtClean="0"/>
              <a:t>- Inchaço devido ao extravasamento de linfa, causando edemas</a:t>
            </a:r>
            <a:endParaRPr lang="pt-BR" sz="2800" dirty="0"/>
          </a:p>
        </p:txBody>
      </p:sp>
      <p:pic>
        <p:nvPicPr>
          <p:cNvPr id="4098" name="Picture 2" descr="https://www.vectorbase.org/sites/default/files/ftp/c_quinquefasciatus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6176" y="241113"/>
            <a:ext cx="2751424" cy="188090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http://img.r7.com/images/2014/09/08/1j9undyagr_3qolr7fa5b_file.jpg?dimensions=780x536&amp;no_crop=tru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032" y="3608556"/>
            <a:ext cx="3864011" cy="186760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http://www.ahistoria.com.br/wp-content/uploads/historia-da-filariase-elefantiase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1839" y="3346970"/>
            <a:ext cx="1914525" cy="239077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7245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/>
          <p:cNvSpPr txBox="1"/>
          <p:nvPr/>
        </p:nvSpPr>
        <p:spPr>
          <a:xfrm>
            <a:off x="5940152" y="27709"/>
            <a:ext cx="3174703" cy="584775"/>
          </a:xfrm>
          <a:prstGeom prst="rect">
            <a:avLst/>
          </a:prstGeom>
          <a:ln w="762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3200" b="1" dirty="0" smtClean="0"/>
              <a:t>Ciclo da </a:t>
            </a:r>
            <a:r>
              <a:rPr lang="pt-BR" sz="3200" b="1" dirty="0" err="1" smtClean="0"/>
              <a:t>Filaríase</a:t>
            </a:r>
            <a:endParaRPr lang="pt-BR" sz="3200" b="1" dirty="0"/>
          </a:p>
        </p:txBody>
      </p:sp>
      <p:pic>
        <p:nvPicPr>
          <p:cNvPr id="6146" name="Picture 2" descr="http://t72.wikispaces.com/file/view/785158-7780-it2.jpg/171323619/785158-7780-it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150" y="188640"/>
            <a:ext cx="2724150" cy="304800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aixaDeTexto 6"/>
          <p:cNvSpPr txBox="1"/>
          <p:nvPr/>
        </p:nvSpPr>
        <p:spPr>
          <a:xfrm>
            <a:off x="2332418" y="2075588"/>
            <a:ext cx="1931498" cy="83099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b="1" dirty="0" smtClean="0"/>
              <a:t>Homem contaminado</a:t>
            </a:r>
            <a:endParaRPr lang="pt-BR" sz="2400" b="1" dirty="0"/>
          </a:p>
        </p:txBody>
      </p:sp>
      <p:cxnSp>
        <p:nvCxnSpPr>
          <p:cNvPr id="8" name="Conector de seta reta 7"/>
          <p:cNvCxnSpPr/>
          <p:nvPr/>
        </p:nvCxnSpPr>
        <p:spPr>
          <a:xfrm>
            <a:off x="2952300" y="1151093"/>
            <a:ext cx="2987852" cy="561547"/>
          </a:xfrm>
          <a:prstGeom prst="straightConnector1">
            <a:avLst/>
          </a:prstGeom>
          <a:ln w="571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ixaDeTexto 9"/>
          <p:cNvSpPr txBox="1"/>
          <p:nvPr/>
        </p:nvSpPr>
        <p:spPr>
          <a:xfrm>
            <a:off x="6157763" y="980728"/>
            <a:ext cx="2739479" cy="26776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800" b="1" dirty="0" smtClean="0"/>
              <a:t>Adultos se reproduzem nos vasos linfáticos, larvas caem na corrente sanguínea</a:t>
            </a:r>
            <a:endParaRPr lang="pt-BR" sz="2800" b="1" dirty="0"/>
          </a:p>
        </p:txBody>
      </p:sp>
      <p:pic>
        <p:nvPicPr>
          <p:cNvPr id="12" name="Picture 2" descr="http://classconnection.s3.amazonaws.com/233/flashcards/1464233/jpg/wbancroftimikrfilsb1335144252404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34" y="133160"/>
            <a:ext cx="1917546" cy="143899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https://www.vectorbase.org/sites/default/files/ftp/c_quinquefasciatus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5815" y="4659138"/>
            <a:ext cx="2516425" cy="172025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CaixaDeTexto 14"/>
          <p:cNvSpPr txBox="1"/>
          <p:nvPr/>
        </p:nvSpPr>
        <p:spPr>
          <a:xfrm>
            <a:off x="6732240" y="4365104"/>
            <a:ext cx="1931498" cy="230832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b="1" dirty="0" smtClean="0"/>
              <a:t>Mosquito pica o Homem contaminado e ingere as larvas</a:t>
            </a:r>
            <a:endParaRPr lang="pt-BR" sz="2400" b="1" dirty="0"/>
          </a:p>
        </p:txBody>
      </p:sp>
      <p:cxnSp>
        <p:nvCxnSpPr>
          <p:cNvPr id="16" name="Conector de seta reta 15"/>
          <p:cNvCxnSpPr/>
          <p:nvPr/>
        </p:nvCxnSpPr>
        <p:spPr>
          <a:xfrm>
            <a:off x="7501075" y="3658384"/>
            <a:ext cx="0" cy="561547"/>
          </a:xfrm>
          <a:prstGeom prst="straightConnector1">
            <a:avLst/>
          </a:prstGeom>
          <a:ln w="571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de seta reta 17"/>
          <p:cNvCxnSpPr/>
          <p:nvPr/>
        </p:nvCxnSpPr>
        <p:spPr>
          <a:xfrm flipH="1" flipV="1">
            <a:off x="3061224" y="5733256"/>
            <a:ext cx="1149344" cy="1"/>
          </a:xfrm>
          <a:prstGeom prst="straightConnector1">
            <a:avLst/>
          </a:prstGeom>
          <a:ln w="571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CaixaDeTexto 21"/>
          <p:cNvSpPr txBox="1"/>
          <p:nvPr/>
        </p:nvSpPr>
        <p:spPr>
          <a:xfrm>
            <a:off x="83078" y="4948427"/>
            <a:ext cx="2913166" cy="15696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b="1" dirty="0" smtClean="0"/>
              <a:t>Larvas se desenvolvem no mosquito, até se tornarem infectantes</a:t>
            </a:r>
            <a:endParaRPr lang="pt-BR" sz="2400" b="1" dirty="0"/>
          </a:p>
        </p:txBody>
      </p:sp>
      <p:cxnSp>
        <p:nvCxnSpPr>
          <p:cNvPr id="25" name="Conector de seta reta 24"/>
          <p:cNvCxnSpPr/>
          <p:nvPr/>
        </p:nvCxnSpPr>
        <p:spPr>
          <a:xfrm flipV="1">
            <a:off x="539552" y="3356992"/>
            <a:ext cx="12251" cy="1591435"/>
          </a:xfrm>
          <a:prstGeom prst="straightConnector1">
            <a:avLst/>
          </a:prstGeom>
          <a:ln w="571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aixaDeTexto 28"/>
          <p:cNvSpPr txBox="1"/>
          <p:nvPr/>
        </p:nvSpPr>
        <p:spPr>
          <a:xfrm>
            <a:off x="562912" y="3758266"/>
            <a:ext cx="3647656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b="1" dirty="0" smtClean="0"/>
              <a:t>Mosquito pica o Homem</a:t>
            </a:r>
            <a:endParaRPr lang="pt-BR" sz="2400" b="1" dirty="0"/>
          </a:p>
        </p:txBody>
      </p:sp>
    </p:spTree>
    <p:extLst>
      <p:ext uri="{BB962C8B-B14F-4D97-AF65-F5344CB8AC3E}">
        <p14:creationId xmlns:p14="http://schemas.microsoft.com/office/powerpoint/2010/main" val="2807637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  <p:bldP spid="15" grpId="0" animBg="1"/>
      <p:bldP spid="22" grpId="0" animBg="1"/>
      <p:bldP spid="29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Nematoda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b="1" dirty="0" smtClean="0"/>
              <a:t>Prevenção</a:t>
            </a:r>
          </a:p>
          <a:p>
            <a:pPr marL="0" indent="0">
              <a:buNone/>
            </a:pPr>
            <a:endParaRPr lang="pt-BR" dirty="0"/>
          </a:p>
          <a:p>
            <a:pPr>
              <a:buFontTx/>
              <a:buChar char="-"/>
            </a:pPr>
            <a:r>
              <a:rPr lang="pt-BR" dirty="0" smtClean="0"/>
              <a:t>Controle da população do vetor</a:t>
            </a:r>
          </a:p>
          <a:p>
            <a:pPr>
              <a:buFontTx/>
              <a:buChar char="-"/>
            </a:pPr>
            <a:endParaRPr lang="pt-BR" dirty="0"/>
          </a:p>
          <a:p>
            <a:pPr>
              <a:buFontTx/>
              <a:buChar char="-"/>
            </a:pPr>
            <a:r>
              <a:rPr lang="pt-BR" dirty="0" smtClean="0"/>
              <a:t>Evitar contato com o vetor (redes, telas, repelentes)</a:t>
            </a:r>
          </a:p>
          <a:p>
            <a:pPr>
              <a:buFontTx/>
              <a:buChar char="-"/>
            </a:pPr>
            <a:endParaRPr lang="pt-BR" dirty="0"/>
          </a:p>
          <a:p>
            <a:pPr>
              <a:buFontTx/>
              <a:buChar char="-"/>
            </a:pPr>
            <a:r>
              <a:rPr lang="pt-BR" dirty="0" smtClean="0"/>
              <a:t>Tratar os doentes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67831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s-media-cache-ak0.pinimg.com/236x/66/8c/34/668c345643dfa6421124653b9bd2b7ab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1662" y="5305424"/>
            <a:ext cx="2247900" cy="155257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st.depositphotos.com/1793884/3460/i/950/depositphotos_34602329-Sea-slug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9" y="5007713"/>
            <a:ext cx="2775430" cy="185028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s://upload.wikimedia.org/wikipedia/commons/thumb/5/5a/Caracol_en_Baiona.jpg/1280px-Caracol_en_Baiona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8143" y="3284984"/>
            <a:ext cx="2749557" cy="1840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://www.bumblebee.org/invertebrates/images/PectenMaximus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9114" y="0"/>
            <a:ext cx="3248025" cy="320992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http://ostseestation-priwall.de/wp-content/uploads/2013/01/Cerastoderna%20edule_Herzmuschel_1-1024x767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2239" y="3204742"/>
            <a:ext cx="2895068" cy="216847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http://redepetrorio.com.br/wp-content/uploads/2015/05/shell.jpg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88" t="12094" r="29751" b="16772"/>
          <a:stretch/>
        </p:blipFill>
        <p:spPr bwMode="auto">
          <a:xfrm>
            <a:off x="7382578" y="1268761"/>
            <a:ext cx="1771682" cy="193598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http://i52.photobucket.com/albums/g37/philipe3d/mundo%20gump/blueringedoctppus.jp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30" y="0"/>
            <a:ext cx="4302746" cy="320474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https://necomarinedivepalau.files.wordpress.com/2013/05/nautilus1.jp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9562" y="3209926"/>
            <a:ext cx="4054438" cy="276783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http://wallpaper.ultradownloads.com.br/134137_Papel-de-Parede-Filhote-de-Lula_1440x900.jpg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3984" y="1"/>
            <a:ext cx="2030016" cy="126876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s-media-cache-ak0.pinimg.com/236x/99/7c/28/997c282f5302e3dd2ac2fb4ba7483c52.jpg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9" y="3058641"/>
            <a:ext cx="2247900" cy="231457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8" name="Picture 24" descr="https://upload.wikimedia.org/wikipedia/commons/thumb/5/5a/Caracol_en_Baiona.jpg/1280px-Caracol_en_Baiona.jpg"/>
          <p:cNvPicPr>
            <a:picLocks noChangeAspect="1" noChangeArrowheads="1"/>
          </p:cNvPicPr>
          <p:nvPr/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71" b="18738"/>
          <a:stretch/>
        </p:blipFill>
        <p:spPr bwMode="auto">
          <a:xfrm>
            <a:off x="6447359" y="5559424"/>
            <a:ext cx="2682959" cy="129857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utoShape 26" descr="data:image/jpeg;base64,/9j/4AAQSkZJRgABAQAAAQABAAD/2wCEAAkGBxQTEhUUEhQVFRQUFxUWFBcYFRcUFBcUFBUWFhUUFRcYHCggGBwlHBUUIjEhJSkrLi4uFx80ODMsNygtLisBCgoKDg0OGhAQGywkICQsLC8sLCwsLCwsLCwsLCwsLCwsLCwsLCwsLCwsLCwsLCwsLCwsLCwsLCwsLCwsLCwsLP/AABEIALEBHAMBIgACEQEDEQH/xAAcAAABBQEBAQAAAAAAAAAAAAACAQMEBQYABwj/xABDEAABAwIDBQQGCAUEAAcAAAABAAIRAyEEEjEFQVFhcQYigZETMqGxwfAHFEJScrLR4SNigsLxM3OS0hUWQ1NjorP/xAAZAQACAwEAAAAAAAAAAAAAAAAAAQIDBAX/xAApEQACAgICAgICAQQDAAAAAAAAAQIRAxIhMQRBE1EiYZFCcYHwFCMy/9oADAMBAAIRAxEAPwD1klJKUhdC2GUEuQyjyoS1AAyUQSQugoGEkhC6UBcgAykJQFyElOgsMlDKSUJQIKUhKAlJKADlJKDMkzJ0A4HLs6azJJRQDudJmUevWDGuc4w1oLnHgAJJ8lF2PtWniaTa1EksdmiQWmWuLSCDzBRxdD5LLMkL00ShJToVjudIXJolCSnQrHC9DmTZC5OgsIoXJJSF6YgSUi4vSEhMQsBcWhAShzJisI0wm3URwKUvSelT5I8CNpN4FONopv0qIV0Ow4NWaaTIjLyk9IVk5L+AYQPCMlNuaU0ABSglIUJCYDuZC4BNoSEqHZxSSuhdCkIRySUTgghAAkoURCSExAEoJThahyp2IGUhclLUmVAEDtBS9JhcQz79Gq3zY4LC/Q1tQmjVw7iJY41GfhfZw8HQf6l6JWpS0t0kEeYiV4j2M2icLtDK+IJNOpFoPqmeh9yz5p6ZIv0acUN8cke4ZkmZJCQrUZQi5CXJCEhCYAYjEBrS5xgDX3LE9me0GIxW0KveH1ZlMw0QWlwc0Azxu7yKkfSTtQ0cPlaJL7G8WiI9s+AUL6KcKRQfVOriGDo2XH87fJY3kcs6iukalBRwuT7ZuS5ASiKQhbjGIShJREJIQIGVWbc29RwrM1Z0cALuM8lU7a7XspEhveiYAIBdAN5MwJFrXiZVLsrs9V2hVbicZaiGty09DUIAuf5ee/osj8reWmNW/v0av+NpHfI6X17N5gsW2rTZUYZY9oc06WcJFk9KVlKAABAFgBYADQAbkuRbEY2CU2Wp7Kuyp2FGwLUhani1JlWGzVQzkQlqfyroRYURSEhapJagcxPYdEbKhc1SfRpDTRsLUi5F2VSfRpPRp7BqMZVxYnyxIGpbBQx6NC+mpULiEbD1PIBt5+A21iKVdzjh8S5jpc4uDM4zNqNnRocXtI3Afyr1IsWD+mLYRqMo4hjb0y6nUI1DX3YSeAcCOrxzUv6M+1AxNEUKjprUWgTvewWB6iwPhzVMMtTcGXSxXBTX+TWuYhhSSE2WrTZmoac1eN/SZs+nRxDqjTFRxFSPxbx4gr2ghYf6TNkNqU2vyyQC2eES4D8/ksvlq8d/Rq8SVZK+yb2F2v8AWsK0zL2dx/lLT5W/pK0BYvKvo22h9WxDqVTuioAL+xw+eK9dhWePm3j/AGK/IxaTIxYkyKTlQVbAkkAAaq95NU2ylRt0jzb6SaAqOABMtILgRuiJC0/ZHBClhaYG/M4+LjHsAWJ2xiy6u6HFwJOpuJK9M2TQihSH/wAbPMtBPvXN8CTc5Sf+2b/NWsIxQRahyKQWJMq6uxzaI+RZ3tB2hp0g5s3AcJmGl4E5Ad5uJ8t9rntHiRSwtV+bK7KQ0i8bieoleNYSjXx+Ia0DMb7oY0Tdx8hJ6LB5HkuV44fybvHwJf8AZMsuy2x3Y/FGrVk02gOqOP2jJyt6kewFeutpgCAIAsANABoAoewtkNw1FtJl4u50QXOOp+HQKwyrR4+L4o17KPIy/JO/Q3lXZU7lSFaNjPQ3lSQnYSEo2CjZOYuFNc4JWlc+zZQLqaQ0045yAORbCgBTSGknpSao2YajL6UJPRlHUQgo2ChshCQiclDFKwoaIQws/s/tvgq1ephxVyVab3MLag9HLmEtdlJsbjTVaIhCkmJxa7AhLC6UhKdioZxmHbUY5jxLXgtcORXzztHB1tm459VhvSrGCbS03bPFrmn2r6KJWA+lTYZqUHYimzM5jctQaEsmzxxykmeXRU5062XaL8EknT6ZouzXaCljaLalMwSO8ze07x5q1LV8+9jNsPwVYF05Sb8iLGeUWXv2DxLarG1GGWvEgqeLLtw+yGbDo+OhSxQdsYbPRe3fEjq24HjEeKsS1CQrnTTTKVadnzxt/Gn0wcG5S3Qg7tRK9Z7C7f8ArFENef4jAPFsW8l5/wBqNm5SRcQSGzEEC3jou7HVXsdcHcQRqOC5GDPpz/J2M+BTjx/g9nVJ2rcfq9QWjKREwSTGnQZvNHhccQwF7yZuBAmI3lZ3tDtzMwMsXPPq6ETu1+bq7yvLjKGkfZl8bxpRns/Rhti4ZxqPP2YsTxG5e2YOPRsjTK2OmULHbL2B3BA9a+nFXOysU6kRRqerpTdw/lPwVnhtR79kfL/N2i7LVB2jjWUmZ3OAHGeW72Kv7S7VFOmZszSNC/iLaMjXj018jxO26td72lxLBAa2TlaBaAjP5bdwx/5YYPE43n/BqNq7UdiXGm2XB0NA3kmBoLXW27NbCZhaWUAZ3XqO4n7o5BVfYrsz6ECtVH8VwhgP2Gn+4+weK1kKzxMGi2fZV5Obd6roFIjhC5q3WZKElCXJSEkJ2IEuQJwtQwixUbNxSShJXSsRrFlJKSUhKAFLl2ZASklAByuKbJSZ0DCSGohLk2SgRg/pF7BjFn6xhoZimxmE5W1QNJO543O8DuIwnZ3t/isE40MQHEMOVzHjvMjUcR86r3bMs72q7KUMa0+kaG1I7tUAZxwB+8OR8IVc4PuPZbDIlxLoPs120w2MEU3AP+4Tfw4q9LpXzv2i7IYnAuBAeb92owS3lcXB5FX/AGe+knFYchmMYajNziIqAddHKMc3qROWC+YHtWVA+kCCHAEEEEHQg6gqu2NtuliqYqUHhzd4+008HDcVNL1ddmdqnyeLfSJsg0XuABgOBYQLZTofh1Cf+j7tg7DxSqmaZNuIK9E7U4JlSnmfEMkGdMp/ePavHMdQZ6Yhnq2gid+8eSwZJfFOkdLDFZsdM97w2KbUaHMMg/MHgie/ivKNgbSqUTZ5iRIvvGg47vNbCljqtVjmkgQ0l5NgAPszEk3Eq6PmQa/Znn4c0/0Z7txVpuDBTykR3jEkTf4qi2Th+9MkcIBvyUivhXVahMdxtydAG/uniyo8GnRYO8IHHKDck/ZB8yuS5SmddRjCPJKxu0/RtI1eRa9+UcuSqKGBqVH+keTnmw4K92X2ec2BUu+Z5N6K69Exhim0Zt7jp4BR1cSHyL0S8BigKQNSx0jXyHFV229utZTJc0B32WnUx9p/AaWHFNbQ2g1oLmjvj7czoNzdwJWG2hijXzZZc6CZOp/wrYylVJlShG7aC23th+IowLkWJ85Vb2f2fFRjIzPqOaCOpA+KnYPDmnSIPEnzWw+jvY4DPrVQS9+YUx91oJaSOZuOg5rb4+G3XoyeRmpG2KXMhJQkrrHMOL0hchJQkpkQi5JmQFCSmIce5BnTZKFAGyLkmdNOKElZjQP50hcmJSSgB/MklMylDkgDJSSkzoc6BhJEmZIXIEKUJCQuSFyYCVKYcCHAEHUESCOYWD7Y9h2P/i0gSGg56Wo/EzfPLy4Ldlybq1g0S4gAbyq8kIyXJOE5RfB4RhMRW2dWFSg6RMEHRzfuuHxXsXZ3tFRxlMPpmHR3qZIzNO8cxzWF7b4RprZKQn0gFQAWEuuRO4WJ8Vm8G8YRrpfNUmRFwyNL73fPNY8WdxbS5OhkwKcFJ8M9j2/WpCjUbVe1oexzbm92kWGq8xp/VgWuzSWgZoE3FzCoGuqVXF7nl06kmR4lWmGoBuo/TwVeeXyyslij8MWk+y2w206AIcGusXGIaIJ0Ou6T5q1ZtLdTpuOYAOOYQRM9VRU3MYJGUT59TxUultZotBPSwUI4oLsUssmXdLC1Kkh5DGHQNAm+/r1V1gsLTpMtDQNSTed8krM4fbZAsL8TfyQY3FekHePmT+UXV6jFL8Shyb7LrG7bIMMAyjUmwj58eCoNrio5+ZjScwvqG87anxhHhdfvEaEiw6NFvNO7SaHthzg5w3F0/wD1bYKiWJvmRdDIl0ZfH0XjuvqNi0tzNEDoEOwcKGuIF5kaEa9dynuwunqcLNd8fBPYDuuElo6CPgq4RLZ5LXBD2phS1sdCY5lb/s3VDsLQI0FNrT+Jgyu9oKxu2mgA96Txkm4O9WXYva0fwXWDu9T6kd5vjqPHiul48knRzsyuNmxJSEoC9CXLeZAyUJKAuQFyZEcJQlybLkJcmIMuSekTRKGUxGk2ZtijiW56FRr2gwSNx4EHRS84XzVgqz2GGOc2dYJbPWFIxOJqgWqP/wCbv1WHc2aH0bmSZl4PgO3GNoU2sbUDmtsMzQ49CTcqfQ+lLFxBbSJ45SPcVLZEdT2cuSZl5psj6UgQBiKRB3uYbf8AE/qtNg+2uEqQBUyk/eBb4E6ItBRpC5dKZZVBAIIIOhFwizJiodzJMybzJMyAHJSSm8yQuTAWtVDQXOMACSeQWI2v2iFbO1p7t2t4zx59OS1e1KRfSe1upBCwmzNkRVh4gMBc7dA1Mrnebkmmorpm/wAKEHcpehwOHoPSVG9/LkZOuUSLe0TvWG2i0OqSDA1Kue1G1y97i2zR3aY3AC0/FZll9ep8TAVa/FUi+3N7FzQYAARaBppFpgcSeK7F4wgANjNvI+yOAUIVS1pI45R8Sjo0zvUbFXtj+HYSLm+7n+isKTJvp1TVCiRcX5dPgpVIT6w6fO4KcYlUpB0z19ykMdaw9k++yR1IAXOnDd4oXOaADc+/rzVt0V1Y4502mf6oHkFJwTstpaAf5HH3gp/ANa77J8guxVQMiACZ0IIKJJVYR54GnAje3yAKaOHIg6wb3j51VziC0sa5zSJA3BwFtOKjUKYJhhB/CR7lVJE0VO3CCAB677AWvxKj7VoGm1uWxERE2IiCr7sZs0Yl9bFOuwO9HTka5LEhF2lwdzAjWP0WnHD8SiUuSdsDaRr0Wvd647r/AMTbE+OvirAuWb7OnIXN3ET4g/url2JHEeYW6DbjyZJqmSS5CXKI7GDiPNNnHN4+xWECaXIS5QXY5vPyTDtpcGlMiWRcgL1W/Xz90+xIcafu+1MRAqdnsPrk04E/qmn9nKB0zj+r9VZggEerEXvfw6IjWEwc3Mxz3xouTbOiUdTsnROjnjyI9yj1OxVPdVcP6QtR6QDeOfAcJXZp0PgLo2YUjJHsVwrebY+KE9kKo0qMPmFsr8F172T3Yaod7H1XYeh6KsZhxLSJPdN4WgbtOn972FZsO5JM5/xqpfLITgjVDGsP2wjbiG/eB8QsoH8kvpE/mf0L4zWekHELsyygfwSmufvHzT+b9C+M1Bcst26xfoqLiwgPqQHayWg6D53J4Y58+s7zKgdtME/0DXuEm4J+6NQPYVDLli48lmKDUjzjEYjMy/PTjdBRoH2D3pcJRc42af1AU/CvBOlhaeSyujbzFAnCG0mASbdFL9AQdN4PvlSKlZsRAN9N4KRjweI5br2T1SKtmx3B0yPIBPueQCd5MDoJ+APmlot1M7iR5WR4hzqbZBDQ1sSQSZdpA0UnwiK5ZT1sYQQReZDRHunUQpuDwtd4hv8ADboJvYaRvjrCbY70tem0gEDMSRYSIMx4rWUAB8/PFSx401Ysk31RS1MOaI/iYp4c6zQGgCedin3+kbRzve1wMlvcGbL9mTm1PIKV2kpABk5SXQ2CJOZxtF9d/gl25TADGAgAbo3NFrqU1wyMWuBnAbV9NSk2iWuFpB5hVuzdnurYrLTqCjAzS4HK64gNk33yEVHY76rjByE2zjf14hRcVSq0nQ3FkNpg5hUYe8SYaGgTIsbnSAqX0nJdF0XdpM9S2VghhMMGNILKbbniR6zvEzZYra+0DUe43ibDgqfZXauo9hBMtAyvAGkmO83QcQRHRLUrjMQT+3VacU9ijLjceyfszFAVQHAQ7ukz6skXWpfgqY1Cw02kLbUdr2ktI6EfotWKT6MmSKOp4BrvVCdOzeTfMlOHbVOLB0o6W0qR1B9it2ZDVDP1BvAIKuCYNw8wplTaFHgfJA7H0fuk9dEbsNUV9DCMg5h5n9FzsJS3T/yKnuxlDKYBHgo5x1EaUyf+Ke7+iOqM66mDvDdZGjtB5fsk9FxuDpe9954p/P3r85OpgDXXokcQbnXdvseHVc03Amg066zm4jgNORSspwCZNt3sldWdbfoB4m2gCVrTYAaHz6ykArGuggb79BvN0tPOAJjwsDP7pQdRa+scSeukQmw68W9vS0/NkAE+sRaDPAXCZ2tj3U6L6jQCWtnQkT0F082ZN77raDxSBsSI4wAARHTgkMgbI2+yuBqx51Drif5XaEdVa+m3EG17DjroVlnbBLH58NYAy6m67fDd4XVnsralLvCs+ow0zduWZbvDBqfFQcqfJbopK4l9Qpl2ggDebAa6k6KRT2c4iQWxxv5C11V47tPTywxotGUTIcPvHfNpgxw4lP8AZ7tJ/wC5cgGOGoi3iVCWWnRZHBcbZf0djhveMk7psBz5qF2w2o2lQbTc3O+sRDeAbq4ncFJq491RwJdBJA462HRYjtHjjWr1T92Wt5NbYBV5J9kscE2l6KapSyGW6C7YUFpa5xc11juFiDvW92ds1legxjhEUwQR6wJe6SP0WR2nsU0X62JsRYG58iiL4obVNggtgGL+2QpbCDBA+fmFGoMjdqn6TIV6KJE2iwEdR8EeMweYCZguAMQe6Gi/mm6RHv8A296WridAJueFospTUa5Ixbvg7Z7WtqPIjcOZggn3+xTsHtFrjAI+R+yydXERUde+a/k0q6wVdpMiAfBJZOaQOHFsb7RbSL67SH5RTGgPrZTNwRy3cUe1cbFVpJJaWmJ6nVVnaXGUswEQ/QuAB1FgZ67k7U2a+oGlxhsW3m43KE7dUWxqueDS7Dxwn1gJ0nQX16KDitu4cuq5qfpXyGiwAGUElwEm2YnyVLhMG8kscSAAcpt1GqPYzqFH0zaoL3GC0FocQ5pdOgtZw6pKUnFpgoxXK5/sHs7YwqOLmEMhpLjcHKBpzWb2ntV1OpkpmAw97eXON3STc3PvWp2bi2S+AWlzSBuHSF57tskV6k73E+BuPersCuyuf7N3s/F+kpg8R7d4WpkjcT4rD9kaZLaYO8nX7oIJ9xW5AtqtCm4szSimNOfyPkmjiDPDwKlAc/Yuy9OV9VZ8zIfGhhuJ4uIXfWeDj5funXM5A/BNmiOA8ApLMReMbdi3cdeX7ps408U8aLTuTf1RhUvlRH42SBWa7cZ7rjaDpFzEHpPPRISJsZIiNN9z1tF7aIaJ9a5OvdItAvbQgaG55aQgZXdNgA3jIcY3CAN0g6rD7NY9RrHded0ExEybXJHAaIXCLiBNt0nr4XhBWzBzScm+cxh06iJdoZ53hcGtzHIWyNIl2YxeRJjeouxjj3iAPVEiIue9vMSeZ4QnWtAAAvcTuJPC/tvZCAQWw7vCxPA8JOkeVrpqmZdAcQ4d4kmBeBOXQ3A+YSGEb7wdRFzvjgN0b96Ustwy6i5gz/jkup0bmSBmtIPvJ019qWm6Rl0uLg2nyHvSYxuWuIA9YEEAMgGIkRGkJjGYMVBDgDwt3gAbXtYEFSnOAveDDTeAI3R4z5801TAnNebu0HrSRFr3UeSSKap2dLiYcdxAnjz80wdnVmkZSHCdZkDnIF/atBUqGAQTlk5iYEHjYXsR5g706YEd4QLxoIOoB+PVQ7RNSa9lONrVWFrnseSD6rQXGW2BgfZuoO1amWoKjPUfqOG4g8DqPBaSpYGxAEXBBN9e787lDxmy2PYWuhpfli5kHfYb9FW6LISp2F2U2oGj0bjOuU69xxgjwsfNWtCk2rnpv1ufPfygysTU2fVw8PDvSUwRcWLTwc3dw4FbPZOLBLHcoP3hffxUHxTLGk7/AGVWJ2eWNNrgx5cFGGHOvL4T8FqO0DIgZpMEwGm8m3s9yrcQwAD53H9VqUr4MzXBV6CY0j4j4IMQ62kiL28NUNWuBbw8r/qmq+JaWunTXSefvlSm/wASKXJEwFJjnvdAtAiIGkTHgplRzWjcFncVi3SQycr7HjxER0Pmkp0X2zu8JUb46JOP2yy22+nlzPDZBBBO+NWyDKPDbVfUot9FBLZFzGmkeHuUTEU2vZldcKofmpNhhLIvE6jh13+anFWqI2i4o7Xic9iDomcZtNr3s1aJ7xgaaTO+06hV+AwZqS50geUk7xySvLGgtmYPjPJR1+ybpdFhin0mPBpHMYguzWPlZOvGcZgwP15xwBEXVXszDknMxvIuILgJ1Nt6vsDs9je89xfutZpM3sD77KyEXF2imcostez2HPrnhlHxI8gPNXJedJVYMXAgGGxEwJGmh9iOnjee6RIEwddOasdlZNdVi17kRr7D4e1FJhRaeImziAZ3DUTzRCpGhBsLzy9qORD+a1unNDxHx3Jr0mg73+NdOiEu3cecEfqExDpPX/O5K5x4Jo1Z00BM7o13eSOQd/z4lMQYIEglxcQ65gmL3ygewcEjzlaT3ZOmnrR4yNLRvS03mDlDu/Zxkd2O6PW5aIWV3Na2GGxIOhMx4wIKqstoDBugZqgaHkScrZiBPdJHHfY2HFG17oLQYgGWgxGkjMCJ0AhK+uAIeXFxMWEkRxJFlHYGtLwAC05QZ+84SQJ1vBtwUW0xjtNhgSSS7TvHTUCDqNL21R4tjg0cc1hczbnY+dkjsQDLTmGUjeByLgJ4bue9JUqh0SZy+rMZRYgAidZueoFkcPgf7ErvHdpucMxuIJPdBuLW3+1PVKNoLnCekGwMA+A4wo7nhxHda0w0SQc0mxvuB8NR4FSDS5xL5ggERlymYgCe9oDutCTSBMI/aEDhBfmJ5xuj9Uuc2kX0JFwReAXCI0FlGDspcXODwRMgSe8bttuguEcAjdVuBlAbqCM0cYGVupIhJ/Q0PVKsOyWzEDLaBDiSSbbxFpOo8Bh0AZTm5kgk8CJk668fa3RlzgBOXe0kNI4QdZvvlNNcCdXOLSLCY43On2fYlwA+TJEtbIGa7tZGXQ+5RzRM5rGYa2ANST563ngpGcDLxyz614PW5+fBaozEa8p5wJ4Rb5lR1JbDFZpcHAXBgOgTqfn3rsAXUy0OFgfWFgIMQSdYB3TqE7TeL3GYSOM3v7I3JS+ZJOtg6QQSYvz+ZUJYrJxy0arbFLLh3EnvFhEjhFhHVYDae0SIA3CD1Bm/sVt9crPADnENOoceByuAAPP2KLiKAczKWiw+6Dm4O1vv14eClrXRHezL1NoAnVM1MeIV0dgUjPcAMjeQLm8b/nVMns5QeRlkb/WMQBcEcTrKsVEXJmd9LNhF9885gQLcVEfiC54aSZabgWBE81pf/AKdyCRrbMTvEHmhxfZFhIPpHNtGozG038SpR1ByZUt2hJgbuHxUPaUP11Giuv8Ay2ynLg50T3jM2G4fry3oHdmGuJcHuA3iQSBre+oHvUo6ojJsoqO0nt7gjle99SncNAJm5PK8dfFWlXss0Os4HTvQYMrndnw22bLJsYMnhbpHl4qzaBX+QtLEDcSAIgC0bzZSWYi1yDO+59ht/hBT2S+NQYtpraZvaLI27NcBJneTEQAATMxqpbIjTHjjLCSZ6jL5W3p9uKG4Txv7b7uiYbs90AwR7p1iN0SPIJaVF199iZI04xPimmhDza7nchpu8LhSKeIIBgmfAb7qJTa4QYBmCJgRPXqLLsv8rgOEiT+yYidRxRJkzrb4JwYk9eNtyrC2DYZSbG7ZsbBxPsTrmXuTpbcRMydfYjsRPOKmYJ8r34FD9a4u+Ch0wd8dfhCT6sDdzZPj7IRQWaPDeufxFHi/VH4T7wuXLNE0SIlT/wBL+r8wTmD9an0HwXLkf1C9D2K9R/Q+8Kqf6zf9w/mckXJf1D9FgzWr4fkC5urPxfEJFyg//RL0O0Ps/P2lW1fs/iP5iuXJzFAGvofxH/8AZTsL6rPwO/tXLkodk5f7/A27/XP+278qtdo+s3o389NIuR6Ivsr8L6x6/BqOtqPxj86Rcn9EV7Eof6vgP7k7htKnQ/lclXJR9jZV4jf+JvuCsK+lH+n8rVy5P0P2V2A9ZPVv7W/mXLkkMZw/rO6/9V32qnQ/nCRchdC9h1fWH+2PeU67/Td8/ZXLlMivQD/7T71C2b/pu/E387Ui5Hpgu0Wr9H9R+V6BungPeUi5TRBjJ08f0UWvp4f9ly5TIoTE+v8A1NU3aP8A1+KVcrI9EWRKHqj8RUbE+sfD3BcuTEuz/9k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5" name="AutoShape 28" descr="data:image/jpeg;base64,/9j/4AAQSkZJRgABAQAAAQABAAD/2wCEAAkGBxQTEhUUEhQVFRQUFxUWFBcYFRcUFBcUFBUWFhUUFRcYHCggGBwlHBUUIjEhJSkrLi4uFx80ODMsNygtLisBCgoKDg0OGhAQGywkICQsLC8sLCwsLCwsLCwsLCwsLCwsLCwsLCwsLCwsLCwsLCwsLCwsLCwsLCwsLCwsLCwsLP/AABEIALEBHAMBIgACEQEDEQH/xAAcAAABBQEBAQAAAAAAAAAAAAACAQMEBQYABwj/xABDEAABAwIDBQQGCAUEAAcAAAABAAIRAyEEEjEFQVFhcQYigZETMqGxwfAHFEJScrLR4SNigsLxM3OS0hUWQ1NjorP/xAAZAQACAwEAAAAAAAAAAAAAAAAAAQIDBAX/xAApEQACAgICAgICAQQDAAAAAAAAAQIRAxIhMQRBE1EiYZFCcYHwFCMy/9oADAMBAAIRAxEAPwD1klJKUhdC2GUEuQyjyoS1AAyUQSQugoGEkhC6UBcgAykJQFyElOgsMlDKSUJQIKUhKAlJKADlJKDMkzJ0A4HLs6azJJRQDudJmUevWDGuc4w1oLnHgAJJ8lF2PtWniaTa1EksdmiQWmWuLSCDzBRxdD5LLMkL00ShJToVjudIXJolCSnQrHC9DmTZC5OgsIoXJJSF6YgSUi4vSEhMQsBcWhAShzJisI0wm3URwKUvSelT5I8CNpN4FONopv0qIV0Ow4NWaaTIjLyk9IVk5L+AYQPCMlNuaU0ABSglIUJCYDuZC4BNoSEqHZxSSuhdCkIRySUTgghAAkoURCSExAEoJThahyp2IGUhclLUmVAEDtBS9JhcQz79Gq3zY4LC/Q1tQmjVw7iJY41GfhfZw8HQf6l6JWpS0t0kEeYiV4j2M2icLtDK+IJNOpFoPqmeh9yz5p6ZIv0acUN8cke4ZkmZJCQrUZQi5CXJCEhCYAYjEBrS5xgDX3LE9me0GIxW0KveH1ZlMw0QWlwc0Azxu7yKkfSTtQ0cPlaJL7G8WiI9s+AUL6KcKRQfVOriGDo2XH87fJY3kcs6iukalBRwuT7ZuS5ASiKQhbjGIShJREJIQIGVWbc29RwrM1Z0cALuM8lU7a7XspEhveiYAIBdAN5MwJFrXiZVLsrs9V2hVbicZaiGty09DUIAuf5ee/osj8reWmNW/v0av+NpHfI6X17N5gsW2rTZUYZY9oc06WcJFk9KVlKAABAFgBYADQAbkuRbEY2CU2Wp7Kuyp2FGwLUhani1JlWGzVQzkQlqfyroRYURSEhapJagcxPYdEbKhc1SfRpDTRsLUi5F2VSfRpPRp7BqMZVxYnyxIGpbBQx6NC+mpULiEbD1PIBt5+A21iKVdzjh8S5jpc4uDM4zNqNnRocXtI3Afyr1IsWD+mLYRqMo4hjb0y6nUI1DX3YSeAcCOrxzUv6M+1AxNEUKjprUWgTvewWB6iwPhzVMMtTcGXSxXBTX+TWuYhhSSE2WrTZmoac1eN/SZs+nRxDqjTFRxFSPxbx4gr2ghYf6TNkNqU2vyyQC2eES4D8/ksvlq8d/Rq8SVZK+yb2F2v8AWsK0zL2dx/lLT5W/pK0BYvKvo22h9WxDqVTuioAL+xw+eK9dhWePm3j/AGK/IxaTIxYkyKTlQVbAkkAAaq95NU2ylRt0jzb6SaAqOABMtILgRuiJC0/ZHBClhaYG/M4+LjHsAWJ2xiy6u6HFwJOpuJK9M2TQihSH/wAbPMtBPvXN8CTc5Sf+2b/NWsIxQRahyKQWJMq6uxzaI+RZ3tB2hp0g5s3AcJmGl4E5Ad5uJ8t9rntHiRSwtV+bK7KQ0i8bieoleNYSjXx+Ia0DMb7oY0Tdx8hJ6LB5HkuV44fybvHwJf8AZMsuy2x3Y/FGrVk02gOqOP2jJyt6kewFeutpgCAIAsANABoAoewtkNw1FtJl4u50QXOOp+HQKwyrR4+L4o17KPIy/JO/Q3lXZU7lSFaNjPQ3lSQnYSEo2CjZOYuFNc4JWlc+zZQLqaQ0045yAORbCgBTSGknpSao2YajL6UJPRlHUQgo2ChshCQiclDFKwoaIQws/s/tvgq1ephxVyVab3MLag9HLmEtdlJsbjTVaIhCkmJxa7AhLC6UhKdioZxmHbUY5jxLXgtcORXzztHB1tm459VhvSrGCbS03bPFrmn2r6KJWA+lTYZqUHYimzM5jctQaEsmzxxykmeXRU5062XaL8EknT6ZouzXaCljaLalMwSO8ze07x5q1LV8+9jNsPwVYF05Sb8iLGeUWXv2DxLarG1GGWvEgqeLLtw+yGbDo+OhSxQdsYbPRe3fEjq24HjEeKsS1CQrnTTTKVadnzxt/Gn0wcG5S3Qg7tRK9Z7C7f8ArFENef4jAPFsW8l5/wBqNm5SRcQSGzEEC3jou7HVXsdcHcQRqOC5GDPpz/J2M+BTjx/g9nVJ2rcfq9QWjKREwSTGnQZvNHhccQwF7yZuBAmI3lZ3tDtzMwMsXPPq6ETu1+bq7yvLjKGkfZl8bxpRns/Rhti4ZxqPP2YsTxG5e2YOPRsjTK2OmULHbL2B3BA9a+nFXOysU6kRRqerpTdw/lPwVnhtR79kfL/N2i7LVB2jjWUmZ3OAHGeW72Kv7S7VFOmZszSNC/iLaMjXj018jxO26td72lxLBAa2TlaBaAjP5bdwx/5YYPE43n/BqNq7UdiXGm2XB0NA3kmBoLXW27NbCZhaWUAZ3XqO4n7o5BVfYrsz6ECtVH8VwhgP2Gn+4+weK1kKzxMGi2fZV5Obd6roFIjhC5q3WZKElCXJSEkJ2IEuQJwtQwixUbNxSShJXSsRrFlJKSUhKAFLl2ZASklAByuKbJSZ0DCSGohLk2SgRg/pF7BjFn6xhoZimxmE5W1QNJO543O8DuIwnZ3t/isE40MQHEMOVzHjvMjUcR86r3bMs72q7KUMa0+kaG1I7tUAZxwB+8OR8IVc4PuPZbDIlxLoPs120w2MEU3AP+4Tfw4q9LpXzv2i7IYnAuBAeb92owS3lcXB5FX/AGe+knFYchmMYajNziIqAddHKMc3qROWC+YHtWVA+kCCHAEEEEHQg6gqu2NtuliqYqUHhzd4+008HDcVNL1ddmdqnyeLfSJsg0XuABgOBYQLZTofh1Cf+j7tg7DxSqmaZNuIK9E7U4JlSnmfEMkGdMp/ePavHMdQZ6Yhnq2gid+8eSwZJfFOkdLDFZsdM97w2KbUaHMMg/MHgie/ivKNgbSqUTZ5iRIvvGg47vNbCljqtVjmkgQ0l5NgAPszEk3Eq6PmQa/Znn4c0/0Z7txVpuDBTykR3jEkTf4qi2Th+9MkcIBvyUivhXVahMdxtydAG/uniyo8GnRYO8IHHKDck/ZB8yuS5SmddRjCPJKxu0/RtI1eRa9+UcuSqKGBqVH+keTnmw4K92X2ec2BUu+Z5N6K69Exhim0Zt7jp4BR1cSHyL0S8BigKQNSx0jXyHFV229utZTJc0B32WnUx9p/AaWHFNbQ2g1oLmjvj7czoNzdwJWG2hijXzZZc6CZOp/wrYylVJlShG7aC23th+IowLkWJ85Vb2f2fFRjIzPqOaCOpA+KnYPDmnSIPEnzWw+jvY4DPrVQS9+YUx91oJaSOZuOg5rb4+G3XoyeRmpG2KXMhJQkrrHMOL0hchJQkpkQi5JmQFCSmIce5BnTZKFAGyLkmdNOKElZjQP50hcmJSSgB/MklMylDkgDJSSkzoc6BhJEmZIXIEKUJCQuSFyYCVKYcCHAEHUESCOYWD7Y9h2P/i0gSGg56Wo/EzfPLy4Ldlybq1g0S4gAbyq8kIyXJOE5RfB4RhMRW2dWFSg6RMEHRzfuuHxXsXZ3tFRxlMPpmHR3qZIzNO8cxzWF7b4RprZKQn0gFQAWEuuRO4WJ8Vm8G8YRrpfNUmRFwyNL73fPNY8WdxbS5OhkwKcFJ8M9j2/WpCjUbVe1oexzbm92kWGq8xp/VgWuzSWgZoE3FzCoGuqVXF7nl06kmR4lWmGoBuo/TwVeeXyyslij8MWk+y2w206AIcGusXGIaIJ0Ou6T5q1ZtLdTpuOYAOOYQRM9VRU3MYJGUT59TxUultZotBPSwUI4oLsUssmXdLC1Kkh5DGHQNAm+/r1V1gsLTpMtDQNSTed8krM4fbZAsL8TfyQY3FekHePmT+UXV6jFL8Shyb7LrG7bIMMAyjUmwj58eCoNrio5+ZjScwvqG87anxhHhdfvEaEiw6NFvNO7SaHthzg5w3F0/wD1bYKiWJvmRdDIl0ZfH0XjuvqNi0tzNEDoEOwcKGuIF5kaEa9dynuwunqcLNd8fBPYDuuElo6CPgq4RLZ5LXBD2phS1sdCY5lb/s3VDsLQI0FNrT+Jgyu9oKxu2mgA96Txkm4O9WXYva0fwXWDu9T6kd5vjqPHiul48knRzsyuNmxJSEoC9CXLeZAyUJKAuQFyZEcJQlybLkJcmIMuSekTRKGUxGk2ZtijiW56FRr2gwSNx4EHRS84XzVgqz2GGOc2dYJbPWFIxOJqgWqP/wCbv1WHc2aH0bmSZl4PgO3GNoU2sbUDmtsMzQ49CTcqfQ+lLFxBbSJ45SPcVLZEdT2cuSZl5psj6UgQBiKRB3uYbf8AE/qtNg+2uEqQBUyk/eBb4E6ItBRpC5dKZZVBAIIIOhFwizJiodzJMybzJMyAHJSSm8yQuTAWtVDQXOMACSeQWI2v2iFbO1p7t2t4zx59OS1e1KRfSe1upBCwmzNkRVh4gMBc7dA1Mrnebkmmorpm/wAKEHcpehwOHoPSVG9/LkZOuUSLe0TvWG2i0OqSDA1Kue1G1y97i2zR3aY3AC0/FZll9ep8TAVa/FUi+3N7FzQYAARaBppFpgcSeK7F4wgANjNvI+yOAUIVS1pI45R8Sjo0zvUbFXtj+HYSLm+7n+isKTJvp1TVCiRcX5dPgpVIT6w6fO4KcYlUpB0z19ykMdaw9k++yR1IAXOnDd4oXOaADc+/rzVt0V1Y4502mf6oHkFJwTstpaAf5HH3gp/ANa77J8guxVQMiACZ0IIKJJVYR54GnAje3yAKaOHIg6wb3j51VziC0sa5zSJA3BwFtOKjUKYJhhB/CR7lVJE0VO3CCAB677AWvxKj7VoGm1uWxERE2IiCr7sZs0Yl9bFOuwO9HTka5LEhF2lwdzAjWP0WnHD8SiUuSdsDaRr0Wvd647r/AMTbE+OvirAuWb7OnIXN3ET4g/url2JHEeYW6DbjyZJqmSS5CXKI7GDiPNNnHN4+xWECaXIS5QXY5vPyTDtpcGlMiWRcgL1W/Xz90+xIcafu+1MRAqdnsPrk04E/qmn9nKB0zj+r9VZggEerEXvfw6IjWEwc3Mxz3xouTbOiUdTsnROjnjyI9yj1OxVPdVcP6QtR6QDeOfAcJXZp0PgLo2YUjJHsVwrebY+KE9kKo0qMPmFsr8F172T3Yaod7H1XYeh6KsZhxLSJPdN4WgbtOn972FZsO5JM5/xqpfLITgjVDGsP2wjbiG/eB8QsoH8kvpE/mf0L4zWekHELsyygfwSmufvHzT+b9C+M1Bcst26xfoqLiwgPqQHayWg6D53J4Y58+s7zKgdtME/0DXuEm4J+6NQPYVDLli48lmKDUjzjEYjMy/PTjdBRoH2D3pcJRc42af1AU/CvBOlhaeSyujbzFAnCG0mASbdFL9AQdN4PvlSKlZsRAN9N4KRjweI5br2T1SKtmx3B0yPIBPueQCd5MDoJ+APmlot1M7iR5WR4hzqbZBDQ1sSQSZdpA0UnwiK5ZT1sYQQReZDRHunUQpuDwtd4hv8ADboJvYaRvjrCbY70tem0gEDMSRYSIMx4rWUAB8/PFSx401Ysk31RS1MOaI/iYp4c6zQGgCedin3+kbRzve1wMlvcGbL9mTm1PIKV2kpABk5SXQ2CJOZxtF9d/gl25TADGAgAbo3NFrqU1wyMWuBnAbV9NSk2iWuFpB5hVuzdnurYrLTqCjAzS4HK64gNk33yEVHY76rjByE2zjf14hRcVSq0nQ3FkNpg5hUYe8SYaGgTIsbnSAqX0nJdF0XdpM9S2VghhMMGNILKbbniR6zvEzZYra+0DUe43ibDgqfZXauo9hBMtAyvAGkmO83QcQRHRLUrjMQT+3VacU9ijLjceyfszFAVQHAQ7ukz6skXWpfgqY1Cw02kLbUdr2ktI6EfotWKT6MmSKOp4BrvVCdOzeTfMlOHbVOLB0o6W0qR1B9it2ZDVDP1BvAIKuCYNw8wplTaFHgfJA7H0fuk9dEbsNUV9DCMg5h5n9FzsJS3T/yKnuxlDKYBHgo5x1EaUyf+Ke7+iOqM66mDvDdZGjtB5fsk9FxuDpe9954p/P3r85OpgDXXokcQbnXdvseHVc03Amg066zm4jgNORSspwCZNt3sldWdbfoB4m2gCVrTYAaHz6ykArGuggb79BvN0tPOAJjwsDP7pQdRa+scSeukQmw68W9vS0/NkAE+sRaDPAXCZ2tj3U6L6jQCWtnQkT0F082ZN77raDxSBsSI4wAARHTgkMgbI2+yuBqx51Drif5XaEdVa+m3EG17DjroVlnbBLH58NYAy6m67fDd4XVnsralLvCs+ow0zduWZbvDBqfFQcqfJbopK4l9Qpl2ggDebAa6k6KRT2c4iQWxxv5C11V47tPTywxotGUTIcPvHfNpgxw4lP8AZ7tJ/wC5cgGOGoi3iVCWWnRZHBcbZf0djhveMk7psBz5qF2w2o2lQbTc3O+sRDeAbq4ncFJq491RwJdBJA462HRYjtHjjWr1T92Wt5NbYBV5J9kscE2l6KapSyGW6C7YUFpa5xc11juFiDvW92ds1legxjhEUwQR6wJe6SP0WR2nsU0X62JsRYG58iiL4obVNggtgGL+2QpbCDBA+fmFGoMjdqn6TIV6KJE2iwEdR8EeMweYCZguAMQe6Gi/mm6RHv8A296WridAJueFospTUa5Ixbvg7Z7WtqPIjcOZggn3+xTsHtFrjAI+R+yydXERUde+a/k0q6wVdpMiAfBJZOaQOHFsb7RbSL67SH5RTGgPrZTNwRy3cUe1cbFVpJJaWmJ6nVVnaXGUswEQ/QuAB1FgZ67k7U2a+oGlxhsW3m43KE7dUWxqueDS7Dxwn1gJ0nQX16KDitu4cuq5qfpXyGiwAGUElwEm2YnyVLhMG8kscSAAcpt1GqPYzqFH0zaoL3GC0FocQ5pdOgtZw6pKUnFpgoxXK5/sHs7YwqOLmEMhpLjcHKBpzWb2ntV1OpkpmAw97eXON3STc3PvWp2bi2S+AWlzSBuHSF57tskV6k73E+BuPersCuyuf7N3s/F+kpg8R7d4WpkjcT4rD9kaZLaYO8nX7oIJ9xW5AtqtCm4szSimNOfyPkmjiDPDwKlAc/Yuy9OV9VZ8zIfGhhuJ4uIXfWeDj5funXM5A/BNmiOA8ApLMReMbdi3cdeX7ps408U8aLTuTf1RhUvlRH42SBWa7cZ7rjaDpFzEHpPPRISJsZIiNN9z1tF7aIaJ9a5OvdItAvbQgaG55aQgZXdNgA3jIcY3CAN0g6rD7NY9RrHded0ExEybXJHAaIXCLiBNt0nr4XhBWzBzScm+cxh06iJdoZ53hcGtzHIWyNIl2YxeRJjeouxjj3iAPVEiIue9vMSeZ4QnWtAAAvcTuJPC/tvZCAQWw7vCxPA8JOkeVrpqmZdAcQ4d4kmBeBOXQ3A+YSGEb7wdRFzvjgN0b96Ustwy6i5gz/jkup0bmSBmtIPvJ019qWm6Rl0uLg2nyHvSYxuWuIA9YEEAMgGIkRGkJjGYMVBDgDwt3gAbXtYEFSnOAveDDTeAI3R4z5801TAnNebu0HrSRFr3UeSSKap2dLiYcdxAnjz80wdnVmkZSHCdZkDnIF/atBUqGAQTlk5iYEHjYXsR5g706YEd4QLxoIOoB+PVQ7RNSa9lONrVWFrnseSD6rQXGW2BgfZuoO1amWoKjPUfqOG4g8DqPBaSpYGxAEXBBN9e787lDxmy2PYWuhpfli5kHfYb9FW6LISp2F2U2oGj0bjOuU69xxgjwsfNWtCk2rnpv1ufPfygysTU2fVw8PDvSUwRcWLTwc3dw4FbPZOLBLHcoP3hffxUHxTLGk7/AGVWJ2eWNNrgx5cFGGHOvL4T8FqO0DIgZpMEwGm8m3s9yrcQwAD53H9VqUr4MzXBV6CY0j4j4IMQ62kiL28NUNWuBbw8r/qmq+JaWunTXSefvlSm/wASKXJEwFJjnvdAtAiIGkTHgplRzWjcFncVi3SQycr7HjxER0Pmkp0X2zu8JUb46JOP2yy22+nlzPDZBBBO+NWyDKPDbVfUot9FBLZFzGmkeHuUTEU2vZldcKofmpNhhLIvE6jh13+anFWqI2i4o7Xic9iDomcZtNr3s1aJ7xgaaTO+06hV+AwZqS50geUk7xySvLGgtmYPjPJR1+ybpdFhin0mPBpHMYguzWPlZOvGcZgwP15xwBEXVXszDknMxvIuILgJ1Nt6vsDs9je89xfutZpM3sD77KyEXF2imcostez2HPrnhlHxI8gPNXJedJVYMXAgGGxEwJGmh9iOnjee6RIEwddOasdlZNdVi17kRr7D4e1FJhRaeImziAZ3DUTzRCpGhBsLzy9qORD+a1unNDxHx3Jr0mg73+NdOiEu3cecEfqExDpPX/O5K5x4Jo1Z00BM7o13eSOQd/z4lMQYIEglxcQ65gmL3ygewcEjzlaT3ZOmnrR4yNLRvS03mDlDu/Zxkd2O6PW5aIWV3Na2GGxIOhMx4wIKqstoDBugZqgaHkScrZiBPdJHHfY2HFG17oLQYgGWgxGkjMCJ0AhK+uAIeXFxMWEkRxJFlHYGtLwAC05QZ+84SQJ1vBtwUW0xjtNhgSSS7TvHTUCDqNL21R4tjg0cc1hczbnY+dkjsQDLTmGUjeByLgJ4bue9JUqh0SZy+rMZRYgAidZueoFkcPgf7ErvHdpucMxuIJPdBuLW3+1PVKNoLnCekGwMA+A4wo7nhxHda0w0SQc0mxvuB8NR4FSDS5xL5ggERlymYgCe9oDutCTSBMI/aEDhBfmJ5xuj9Uuc2kX0JFwReAXCI0FlGDspcXODwRMgSe8bttuguEcAjdVuBlAbqCM0cYGVupIhJ/Q0PVKsOyWzEDLaBDiSSbbxFpOo8Bh0AZTm5kgk8CJk668fa3RlzgBOXe0kNI4QdZvvlNNcCdXOLSLCY43On2fYlwA+TJEtbIGa7tZGXQ+5RzRM5rGYa2ANST563ngpGcDLxyz614PW5+fBaozEa8p5wJ4Rb5lR1JbDFZpcHAXBgOgTqfn3rsAXUy0OFgfWFgIMQSdYB3TqE7TeL3GYSOM3v7I3JS+ZJOtg6QQSYvz+ZUJYrJxy0arbFLLh3EnvFhEjhFhHVYDae0SIA3CD1Bm/sVt9crPADnENOoceByuAAPP2KLiKAczKWiw+6Dm4O1vv14eClrXRHezL1NoAnVM1MeIV0dgUjPcAMjeQLm8b/nVMns5QeRlkb/WMQBcEcTrKsVEXJmd9LNhF9885gQLcVEfiC54aSZabgWBE81pf/AKdyCRrbMTvEHmhxfZFhIPpHNtGozG038SpR1ByZUt2hJgbuHxUPaUP11Giuv8Ay2ynLg50T3jM2G4fry3oHdmGuJcHuA3iQSBre+oHvUo6ojJsoqO0nt7gjle99SncNAJm5PK8dfFWlXss0Os4HTvQYMrndnw22bLJsYMnhbpHl4qzaBX+QtLEDcSAIgC0bzZSWYi1yDO+59ht/hBT2S+NQYtpraZvaLI27NcBJneTEQAATMxqpbIjTHjjLCSZ6jL5W3p9uKG4Txv7b7uiYbs90AwR7p1iN0SPIJaVF199iZI04xPimmhDza7nchpu8LhSKeIIBgmfAb7qJTa4QYBmCJgRPXqLLsv8rgOEiT+yYidRxRJkzrb4JwYk9eNtyrC2DYZSbG7ZsbBxPsTrmXuTpbcRMydfYjsRPOKmYJ8r34FD9a4u+Ch0wd8dfhCT6sDdzZPj7IRQWaPDeufxFHi/VH4T7wuXLNE0SIlT/wBL+r8wTmD9an0HwXLkf1C9D2K9R/Q+8Kqf6zf9w/mckXJf1D9FgzWr4fkC5urPxfEJFyg//RL0O0Ps/P2lW1fs/iP5iuXJzFAGvofxH/8AZTsL6rPwO/tXLkodk5f7/A27/XP+278qtdo+s3o389NIuR6Ivsr8L6x6/BqOtqPxj86Rcn9EV7Eof6vgP7k7htKnQ/lclXJR9jZV4jf+JvuCsK+lH+n8rVy5P0P2V2A9ZPVv7W/mXLkkMZw/rO6/9V32qnQ/nCRchdC9h1fWH+2PeU67/Td8/ZXLlMivQD/7T71C2b/pu/E387Ui5Hpgu0Wr9H9R+V6BungPeUi5TRBjJ08f0UWvp4f9ly5TIoTE+v8A1NU3aP8A1+KVcrI9EWRKHqj8RUbE+sfD3BcuTEuz/9k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CaixaDeTexto 5"/>
          <p:cNvSpPr txBox="1"/>
          <p:nvPr/>
        </p:nvSpPr>
        <p:spPr>
          <a:xfrm>
            <a:off x="3549064" y="2704698"/>
            <a:ext cx="2220654" cy="70788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4000" b="1" dirty="0" err="1" smtClean="0"/>
              <a:t>Mollusca</a:t>
            </a:r>
            <a:endParaRPr lang="pt-BR" b="1" dirty="0"/>
          </a:p>
        </p:txBody>
      </p:sp>
      <p:pic>
        <p:nvPicPr>
          <p:cNvPr id="1056" name="Picture 32" descr="http://www.testacunhas.com/prodaquacultura/mexilhao.0001.prodaquacultura.jpg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4822113" y="5559424"/>
            <a:ext cx="1638928" cy="129857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9008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/>
              <a:t>Mollusca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41168"/>
          </a:xfrm>
        </p:spPr>
        <p:txBody>
          <a:bodyPr>
            <a:normAutofit/>
          </a:bodyPr>
          <a:lstStyle/>
          <a:p>
            <a:r>
              <a:rPr lang="pt-BR" b="1" dirty="0" smtClean="0"/>
              <a:t>Integrantes</a:t>
            </a:r>
            <a:r>
              <a:rPr lang="pt-BR" dirty="0" smtClean="0"/>
              <a:t>: Caracóis, Lesmas, Lesmas Marinhas, Mexilhões, Ostras, Polvos, Lulas, </a:t>
            </a:r>
            <a:r>
              <a:rPr lang="pt-BR" dirty="0" err="1" smtClean="0"/>
              <a:t>Sépias</a:t>
            </a:r>
            <a:endParaRPr lang="pt-BR" dirty="0" smtClean="0"/>
          </a:p>
          <a:p>
            <a:endParaRPr lang="pt-BR" dirty="0"/>
          </a:p>
          <a:p>
            <a:r>
              <a:rPr lang="pt-BR" b="1" dirty="0" smtClean="0"/>
              <a:t>Características Gerais: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Tecido secretor (manto), produzindo concha calcária</a:t>
            </a:r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58411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1697386" y="-162272"/>
            <a:ext cx="8229600" cy="1143000"/>
          </a:xfrm>
        </p:spPr>
        <p:txBody>
          <a:bodyPr/>
          <a:lstStyle/>
          <a:p>
            <a:r>
              <a:rPr lang="pt-BR" dirty="0" err="1" smtClean="0"/>
              <a:t>Mollusca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0" y="980728"/>
            <a:ext cx="4716016" cy="6048672"/>
          </a:xfrm>
        </p:spPr>
        <p:txBody>
          <a:bodyPr>
            <a:normAutofit fontScale="92500" lnSpcReduction="20000"/>
          </a:bodyPr>
          <a:lstStyle/>
          <a:p>
            <a:r>
              <a:rPr lang="pt-BR" dirty="0" smtClean="0"/>
              <a:t>Classes:</a:t>
            </a:r>
          </a:p>
          <a:p>
            <a:endParaRPr lang="pt-BR" dirty="0"/>
          </a:p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b="1" dirty="0" err="1" smtClean="0"/>
              <a:t>Gastropoda</a:t>
            </a:r>
            <a:r>
              <a:rPr lang="pt-BR" dirty="0" smtClean="0"/>
              <a:t>: </a:t>
            </a:r>
          </a:p>
          <a:p>
            <a:pPr marL="0" indent="0">
              <a:buNone/>
            </a:pPr>
            <a:endParaRPr lang="pt-BR" dirty="0"/>
          </a:p>
          <a:p>
            <a:pPr>
              <a:buFontTx/>
              <a:buChar char="-"/>
            </a:pPr>
            <a:r>
              <a:rPr lang="pt-BR" dirty="0" smtClean="0"/>
              <a:t>Caracóis, lesmas, lesmas do mar</a:t>
            </a:r>
          </a:p>
          <a:p>
            <a:pPr marL="0" indent="0">
              <a:buNone/>
            </a:pPr>
            <a:endParaRPr lang="pt-BR" dirty="0"/>
          </a:p>
          <a:p>
            <a:pPr>
              <a:buFontTx/>
              <a:buChar char="-"/>
            </a:pPr>
            <a:r>
              <a:rPr lang="pt-BR" dirty="0" smtClean="0"/>
              <a:t>Herbívoros (</a:t>
            </a:r>
            <a:r>
              <a:rPr lang="pt-BR" dirty="0" err="1" smtClean="0"/>
              <a:t>Rádula</a:t>
            </a:r>
            <a:r>
              <a:rPr lang="pt-BR" dirty="0" smtClean="0"/>
              <a:t>), predadores</a:t>
            </a:r>
          </a:p>
          <a:p>
            <a:pPr>
              <a:buFontTx/>
              <a:buChar char="-"/>
            </a:pPr>
            <a:endParaRPr lang="pt-BR" dirty="0"/>
          </a:p>
          <a:p>
            <a:pPr>
              <a:buFontTx/>
              <a:buChar char="-"/>
            </a:pPr>
            <a:r>
              <a:rPr lang="pt-BR" dirty="0" smtClean="0"/>
              <a:t>Cabeça desenvolvida, pé muscular, uma única concha</a:t>
            </a:r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11" name="Picture 24" descr="https://upload.wikimedia.org/wikipedia/commons/thumb/5/5a/Caracol_en_Baiona.jpg/1280px-Caracol_en_Baiona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71" b="18738"/>
          <a:stretch/>
        </p:blipFill>
        <p:spPr bwMode="auto">
          <a:xfrm>
            <a:off x="4020207" y="116632"/>
            <a:ext cx="4824536" cy="233511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ttps://s-media-cache-ak0.pinimg.com/736x/93/69/2a/93692a3c277b1f38dac52c2ff4004b03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8089" y="2132856"/>
            <a:ext cx="2593168" cy="230425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cdn.lightgalleries.net/4bd5ec0079abc/images/R4-070429-141-2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3861048"/>
            <a:ext cx="4107023" cy="273630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0996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95536" y="1568"/>
            <a:ext cx="8229600" cy="1143000"/>
          </a:xfrm>
        </p:spPr>
        <p:txBody>
          <a:bodyPr/>
          <a:lstStyle/>
          <a:p>
            <a:r>
              <a:rPr lang="pt-BR" dirty="0" err="1"/>
              <a:t>Metazoa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67544" y="1412776"/>
            <a:ext cx="8229600" cy="5257800"/>
          </a:xfrm>
        </p:spPr>
        <p:txBody>
          <a:bodyPr>
            <a:normAutofit fontScale="85000" lnSpcReduction="10000"/>
          </a:bodyPr>
          <a:lstStyle/>
          <a:p>
            <a:r>
              <a:rPr lang="pt-BR" b="1" dirty="0" smtClean="0"/>
              <a:t>Simetria corporal</a:t>
            </a:r>
            <a:r>
              <a:rPr lang="pt-BR" dirty="0" smtClean="0"/>
              <a:t>: a forma como o animal existe e se locomove no espaço</a:t>
            </a:r>
          </a:p>
          <a:p>
            <a:endParaRPr lang="pt-BR" dirty="0"/>
          </a:p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b="1" dirty="0" smtClean="0"/>
              <a:t>Assimétricos</a:t>
            </a:r>
            <a:r>
              <a:rPr lang="pt-BR" dirty="0" smtClean="0"/>
              <a:t>: não existe nenhum tipo de simetria, normalmente pouco móveis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b="1" dirty="0" smtClean="0"/>
              <a:t>Radial</a:t>
            </a:r>
            <a:r>
              <a:rPr lang="pt-BR" dirty="0" smtClean="0"/>
              <a:t>: vários eixos simétricos dispostos em forma radial a partir do centro do corpo, locomoção pouco eficaz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b="1" dirty="0" smtClean="0"/>
              <a:t>Bilateral</a:t>
            </a:r>
            <a:r>
              <a:rPr lang="pt-BR" dirty="0" smtClean="0"/>
              <a:t>: um eixo passando pelo centro do corpo, relacionado a </a:t>
            </a:r>
            <a:r>
              <a:rPr lang="pt-BR" dirty="0" err="1" smtClean="0"/>
              <a:t>cefalização</a:t>
            </a:r>
            <a:r>
              <a:rPr lang="pt-BR" dirty="0" smtClean="0"/>
              <a:t>, maior controle dos movimentos</a:t>
            </a:r>
          </a:p>
        </p:txBody>
      </p:sp>
    </p:spTree>
    <p:extLst>
      <p:ext uri="{BB962C8B-B14F-4D97-AF65-F5344CB8AC3E}">
        <p14:creationId xmlns:p14="http://schemas.microsoft.com/office/powerpoint/2010/main" val="142867385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2268760" y="0"/>
            <a:ext cx="8229600" cy="1143000"/>
          </a:xfrm>
        </p:spPr>
        <p:txBody>
          <a:bodyPr/>
          <a:lstStyle/>
          <a:p>
            <a:r>
              <a:rPr lang="pt-BR" dirty="0" err="1"/>
              <a:t>Mollusca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8065" y="1340768"/>
            <a:ext cx="5912087" cy="5517232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pt-BR" dirty="0"/>
              <a:t>. </a:t>
            </a:r>
            <a:r>
              <a:rPr lang="pt-BR" b="1" dirty="0" err="1"/>
              <a:t>Bivalvia</a:t>
            </a:r>
            <a:r>
              <a:rPr lang="pt-BR" dirty="0"/>
              <a:t>: </a:t>
            </a:r>
            <a:endParaRPr lang="pt-BR" dirty="0" smtClean="0"/>
          </a:p>
          <a:p>
            <a:pPr marL="0" indent="0">
              <a:buNone/>
            </a:pPr>
            <a:endParaRPr lang="pt-BR" dirty="0"/>
          </a:p>
          <a:p>
            <a:pPr>
              <a:buFontTx/>
              <a:buChar char="-"/>
            </a:pPr>
            <a:r>
              <a:rPr lang="pt-BR" dirty="0" smtClean="0"/>
              <a:t>Mexilhões</a:t>
            </a:r>
            <a:r>
              <a:rPr lang="pt-BR" dirty="0"/>
              <a:t>, </a:t>
            </a:r>
            <a:r>
              <a:rPr lang="pt-BR" dirty="0" smtClean="0"/>
              <a:t>ostras</a:t>
            </a:r>
          </a:p>
          <a:p>
            <a:pPr>
              <a:buFontTx/>
              <a:buChar char="-"/>
            </a:pPr>
            <a:endParaRPr lang="pt-BR" dirty="0"/>
          </a:p>
          <a:p>
            <a:pPr>
              <a:buFontTx/>
              <a:buChar char="-"/>
            </a:pPr>
            <a:r>
              <a:rPr lang="pt-BR" dirty="0" smtClean="0"/>
              <a:t>Marinhos ou de água doce</a:t>
            </a:r>
          </a:p>
          <a:p>
            <a:pPr>
              <a:buFontTx/>
              <a:buChar char="-"/>
            </a:pPr>
            <a:endParaRPr lang="pt-BR" dirty="0"/>
          </a:p>
          <a:p>
            <a:pPr>
              <a:buFontTx/>
              <a:buChar char="-"/>
            </a:pPr>
            <a:r>
              <a:rPr lang="pt-BR" dirty="0" smtClean="0"/>
              <a:t>Filtradores</a:t>
            </a:r>
          </a:p>
          <a:p>
            <a:pPr>
              <a:buFontTx/>
              <a:buChar char="-"/>
            </a:pPr>
            <a:endParaRPr lang="pt-BR" dirty="0"/>
          </a:p>
          <a:p>
            <a:pPr>
              <a:buFontTx/>
              <a:buChar char="-"/>
            </a:pPr>
            <a:r>
              <a:rPr lang="pt-BR" dirty="0" smtClean="0"/>
              <a:t>Pé reduzido, vivem fixados ao substrato</a:t>
            </a:r>
          </a:p>
          <a:p>
            <a:pPr>
              <a:buFontTx/>
              <a:buChar char="-"/>
            </a:pPr>
            <a:endParaRPr lang="pt-BR" dirty="0"/>
          </a:p>
          <a:p>
            <a:pPr>
              <a:buFontTx/>
              <a:buChar char="-"/>
            </a:pPr>
            <a:r>
              <a:rPr lang="pt-BR" dirty="0" smtClean="0"/>
              <a:t>Duas conchas articuladas (bivalve)</a:t>
            </a:r>
            <a:endParaRPr lang="pt-BR" dirty="0"/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4" name="Picture 6" descr="http://thumbs.dreamstime.com/x/whole-single-fresh-raw-oyster-17492414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12" t="11538" r="6432" b="10461"/>
          <a:stretch/>
        </p:blipFill>
        <p:spPr bwMode="auto">
          <a:xfrm>
            <a:off x="3928621" y="260648"/>
            <a:ext cx="3315150" cy="207818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32" descr="http://www.testacunhas.com/prodaquacultura/mexilhao.0001.prodaquacultura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01" r="5908" b="9082"/>
          <a:stretch/>
        </p:blipFill>
        <p:spPr bwMode="auto">
          <a:xfrm flipH="1">
            <a:off x="5929744" y="2092036"/>
            <a:ext cx="2964917" cy="202276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http://paleo.cortland.edu/tutorial/Bivalves/Bivalve%20Images/symmetry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3915" y="4437112"/>
            <a:ext cx="2800747" cy="190990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2080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2612326" y="-243408"/>
            <a:ext cx="8229600" cy="1143000"/>
          </a:xfrm>
        </p:spPr>
        <p:txBody>
          <a:bodyPr/>
          <a:lstStyle/>
          <a:p>
            <a:r>
              <a:rPr lang="pt-BR" dirty="0" err="1"/>
              <a:t>Mollusca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0" y="1268760"/>
            <a:ext cx="6619751" cy="583264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pt-BR" dirty="0"/>
              <a:t>. </a:t>
            </a:r>
            <a:r>
              <a:rPr lang="pt-BR" b="1" dirty="0" err="1"/>
              <a:t>Cephalopoda</a:t>
            </a:r>
            <a:r>
              <a:rPr lang="pt-BR" dirty="0"/>
              <a:t>: </a:t>
            </a:r>
            <a:endParaRPr lang="pt-BR" dirty="0" smtClean="0"/>
          </a:p>
          <a:p>
            <a:pPr marL="0" indent="0">
              <a:buNone/>
            </a:pPr>
            <a:endParaRPr lang="pt-BR" dirty="0"/>
          </a:p>
          <a:p>
            <a:pPr>
              <a:buFontTx/>
              <a:buChar char="-"/>
            </a:pPr>
            <a:r>
              <a:rPr lang="pt-BR" dirty="0" smtClean="0"/>
              <a:t>Polvos</a:t>
            </a:r>
            <a:r>
              <a:rPr lang="pt-BR" dirty="0"/>
              <a:t>, lulas, </a:t>
            </a:r>
            <a:r>
              <a:rPr lang="pt-BR" dirty="0" err="1" smtClean="0"/>
              <a:t>sépias</a:t>
            </a:r>
            <a:endParaRPr lang="pt-BR" dirty="0" smtClean="0"/>
          </a:p>
          <a:p>
            <a:pPr>
              <a:buFontTx/>
              <a:buChar char="-"/>
            </a:pPr>
            <a:endParaRPr lang="pt-BR" dirty="0"/>
          </a:p>
          <a:p>
            <a:pPr>
              <a:buFontTx/>
              <a:buChar char="-"/>
            </a:pPr>
            <a:r>
              <a:rPr lang="pt-BR" dirty="0" smtClean="0"/>
              <a:t>Marinhos ou de água doce</a:t>
            </a:r>
          </a:p>
          <a:p>
            <a:pPr>
              <a:buFontTx/>
              <a:buChar char="-"/>
            </a:pPr>
            <a:endParaRPr lang="pt-BR" dirty="0"/>
          </a:p>
          <a:p>
            <a:pPr>
              <a:buFontTx/>
              <a:buChar char="-"/>
            </a:pPr>
            <a:r>
              <a:rPr lang="pt-BR" dirty="0" smtClean="0"/>
              <a:t>Concha pode estar reduzida ou interna</a:t>
            </a:r>
          </a:p>
          <a:p>
            <a:pPr>
              <a:buFontTx/>
              <a:buChar char="-"/>
            </a:pPr>
            <a:endParaRPr lang="pt-BR" dirty="0"/>
          </a:p>
          <a:p>
            <a:pPr>
              <a:buFontTx/>
              <a:buChar char="-"/>
            </a:pPr>
            <a:r>
              <a:rPr lang="pt-BR" dirty="0" smtClean="0"/>
              <a:t>Pé muscular modificado em tentáculos</a:t>
            </a:r>
          </a:p>
          <a:p>
            <a:pPr>
              <a:buFontTx/>
              <a:buChar char="-"/>
            </a:pPr>
            <a:endParaRPr lang="pt-BR" dirty="0"/>
          </a:p>
          <a:p>
            <a:pPr>
              <a:buFontTx/>
              <a:buChar char="-"/>
            </a:pPr>
            <a:r>
              <a:rPr lang="pt-BR" dirty="0" smtClean="0"/>
              <a:t>Muitas espécies predadoras</a:t>
            </a:r>
          </a:p>
          <a:p>
            <a:pPr>
              <a:buFontTx/>
              <a:buChar char="-"/>
            </a:pPr>
            <a:endParaRPr lang="pt-BR" dirty="0"/>
          </a:p>
          <a:p>
            <a:pPr>
              <a:buFontTx/>
              <a:buChar char="-"/>
            </a:pPr>
            <a:r>
              <a:rPr lang="pt-BR" dirty="0" smtClean="0"/>
              <a:t>“Inteligência” significativa</a:t>
            </a:r>
            <a:endParaRPr lang="pt-BR" dirty="0"/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4" name="Picture 8" descr="http://static.tumblr.com/i8y0vzm/0Xxm0n3b6/polvo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3023" y="765733"/>
            <a:ext cx="4186435" cy="278816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10" descr="http://palaeo.gly.bris.ac.uk/palaeofiles/fossilgroups/cephalopoda/sub-Nautilus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8725" y="4365104"/>
            <a:ext cx="2976332" cy="223224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http://www.papeldeparede.etc.br/fotos/wp-content/uploads/lula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3307156" y="661396"/>
            <a:ext cx="2159816" cy="121430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3112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2468984" y="620688"/>
            <a:ext cx="8229600" cy="1143000"/>
          </a:xfrm>
        </p:spPr>
        <p:txBody>
          <a:bodyPr/>
          <a:lstStyle/>
          <a:p>
            <a:r>
              <a:rPr lang="pt-BR" dirty="0" err="1" smtClean="0"/>
              <a:t>Mollusca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0" y="2132856"/>
            <a:ext cx="8229600" cy="4525963"/>
          </a:xfrm>
        </p:spPr>
        <p:txBody>
          <a:bodyPr>
            <a:normAutofit lnSpcReduction="10000"/>
          </a:bodyPr>
          <a:lstStyle/>
          <a:p>
            <a:r>
              <a:rPr lang="pt-BR" b="1" dirty="0" smtClean="0"/>
              <a:t>Importância</a:t>
            </a:r>
            <a:r>
              <a:rPr lang="pt-BR" dirty="0" smtClean="0"/>
              <a:t>: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b="1" dirty="0" smtClean="0"/>
              <a:t>Ecológica</a:t>
            </a:r>
            <a:r>
              <a:rPr lang="pt-BR" dirty="0" smtClean="0"/>
              <a:t>: fazem parte de muitas teias alimentares, como consumidores primários (</a:t>
            </a:r>
            <a:r>
              <a:rPr lang="pt-BR" dirty="0" err="1"/>
              <a:t>G</a:t>
            </a:r>
            <a:r>
              <a:rPr lang="pt-BR" dirty="0" err="1" smtClean="0"/>
              <a:t>astrópoda</a:t>
            </a:r>
            <a:r>
              <a:rPr lang="pt-BR" dirty="0" smtClean="0"/>
              <a:t>, </a:t>
            </a:r>
            <a:r>
              <a:rPr lang="pt-BR" dirty="0" err="1" smtClean="0"/>
              <a:t>Biválvia</a:t>
            </a:r>
            <a:r>
              <a:rPr lang="pt-BR" dirty="0" smtClean="0"/>
              <a:t>), secundários ou grandes predadores (</a:t>
            </a:r>
            <a:r>
              <a:rPr lang="pt-BR" dirty="0" err="1" smtClean="0"/>
              <a:t>Cephalopoda</a:t>
            </a:r>
            <a:r>
              <a:rPr lang="pt-BR" dirty="0" smtClean="0"/>
              <a:t>)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b="1" dirty="0" smtClean="0"/>
              <a:t>Econômica</a:t>
            </a:r>
            <a:r>
              <a:rPr lang="pt-BR" dirty="0" smtClean="0"/>
              <a:t>: servem de alimento para o ser humano</a:t>
            </a:r>
            <a:endParaRPr lang="pt-BR" dirty="0"/>
          </a:p>
        </p:txBody>
      </p:sp>
      <p:pic>
        <p:nvPicPr>
          <p:cNvPr id="2050" name="Picture 2" descr="http://www.bolsademulher.com/sites/www.bolsademulher.com/files/receita/5-modos-de-preparar-ostras-2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6136" y="980728"/>
            <a:ext cx="3120171" cy="220849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utoShape 4" descr="data:image/jpeg;base64,/9j/4AAQSkZJRgABAQAAAQABAAD/2wCEAAkGBxQTEhUUExQWFhQUFBQUFxUUFxQVFRUUFBQXFxUUFRUYHCggGBolHRQUITEhJSktLi4uFx8zODMsNygtLisBCgoKDg0OGxAQGy8kICQsLCwsLCwsLCwsLCwsLCwsLCwsLCwsLCwsLCwsLCwsLCwsLCwsNCwsLCwsLCwsLCwsLP/AABEIAMkA+wMBIgACEQEDEQH/xAAcAAABBQEBAQAAAAAAAAAAAAADAQIEBQYHAAj/xAA9EAABAwIFAgQEAwYGAQUAAAABAAIRAyEEBRIxQSJRBhNhcQcygZFCobEjUnLB0fAUM2KC4fGyFRZDRJL/xAAbAQACAwEBAQAAAAAAAAAAAAADBAABAgUGB//EAC8RAAICAQQABQIFBAMAAAAAAAECAAMRBBIhMQUTIkFRFGEycYGRoUJSwdEVI7H/2gAMAwEAAhEDEQA/AMb5S8KSPCXSuZmfQy0E2miCmnBPBUzKBjQwL2kJ2tJKqFBng1egJQ5KFIN2iAJ7QmlyZrUkVpIDUukKP5qXzFJZBhoSQg60oepMFDCgJwaEDUnalJjaYbSmuCHrTHOUmgTHOCC4LxcmlyuWXiAIzAgFK1ykIrEya0J8KK2oU8VVUhzJAanaFHbWRG1ipBsDC+WvGmmtqp/mqQZyIJ1JCfRRnVU01FJpTIrsOm/4dSnOQ5V5hQZDDk4OUYPT2uV4hhWJKBSyo3mJfNVYkKSQvFyjiqlFRTEHgw7XJxchNKeYUmWURHOQTURSmFqkyuBGeYiByaWpYUMMXEcHL2tIGrxCkgYGLrS+ahOCaFJeyF1JpeU5rV7ylJnj3jNS9CdoIT2MJ2E+ykAwHcGvAKzwuSVn7N+6tcP4NrO3MfRWPtMHVUp20zTSnhbCn4Edy4ow8B/6iptb4gT4lp/7pipXta2TvAZ4cVFreCKg2Km0/EtfENOf6pmmvTvMVnX8MV28SqzEYOoz5mFZh1urs/CRGmomGooz3FMkq5oriTmvSyobXlP1FXiVtJkcMSo3lFL5KmYZrsQMJFI8lCdTUlo+6DShL5ac1ikNjiEYiAJGhEBWYu0QUk7yUrXJxKkE2RB+UmuailMLFJQBJgSYQy9EfTSsw7omLK8gdxhQFGTAEFKwqbhcC+oYA+pVpgvD3NUwIsWnb1JKG99admVZqa0HJlQxSqFEm8SBc8W91a4zLaNANqF8jbSYgu7d1Hr4x7bMY2CILSSA31P9EA6kHhf3nL1GsbafKGfzj8LjqTwKZFwHB21gIgEm/f0V34UrYd7ywt0mT1bN4ixvdYl/mMe7Z4eN2shgceGk3O25UvJ3VRrJJAIBkQSA07H2N/qsLmo7lOftEmDMuMztlDL2t2AUkUQFmsk8VNfop1QWu0CKhsx5AvB44Wj3XXS9GGVnCsSxTho/QF7SE3Sk0q/OExtMJpCa6kE3SvFTzhJtMHUwoPCg4rKGO3AVhqXvMV7laaDuvRmGzrwcxwJaIPosFmWWPouhwt3XdnAFZbxXlTXsNkN6sDKzraLxJwwV+ROSFO1r1dsOI7GEKUGei3SY1y8QvMgJTVCqaZQep4MKQ00ZjkSQpMq22QjSKc2kilwQ3VFIYW56ippKG6ova1Uzg5hWuCl4LCuqmGx7mw9kuVZeakGBp1DmCfrwpuMcKTXtsTNgYMTylbdQFO0dxW+/HpXuRMdh3UX9bQGQCDc6pMGDsF4UA5oc1wMjVpmTBMbjn0UXGVAdOsvOqNLbuaRxY2gq3wOCLn0yQAS6ZDdOnVI0uMXHy/YofmsoBJia2uDwZU1KR5UrCtLuLdu5TaOY0myaglxJiNvolZmZe/pENFzCt7XK9TFmvZ/+vbz8+0scHh3ub09Jvcqbh6Z2LiR+Lc27BJgKxNKx959TyhNzI07iD3BEj3XMYlmxK5kzFYZlRh2hg1Gd9I+qrcTVYGl+7RBI9Y5PflV+NzcQWSIJnkX9FUUMwJa5hB0gkySYjkwmK6GIyZAMdzRMpsfSd5X+Y67XPIgDkN9b8XUPCEsYA/VBdJA+bVPI525VbTzASzTUAIII08Ee6uqHlvIBcAXfiJgC8SURlZeDJuhxVe6mW0ho5aH/AIdIuf1stV4Y8QOpgsrS9kAgiJba9uyzWJcxrWta8kAjqjczf6e6Ng3aQSZLh06vruQgixk9S/MHZWLByJ03A5pTqt1MP0NiD6gqUHjuucU6odLmuu2D0227qbg8wqzE/wDKZTWnoiINpcdGbxIQsdUzyowCQpuW+JmvdpdYphdSrHHUE2nYDM0JahuYkp4xpNk99cJxKc85izNjiNa2FU+IaoFM+yn1cT2UOrg9e6a2+nAlVsAwYzi2Pb1u9youhdTzfwi18kC6zFXwjUBMGyVKMJ6erxGph3iZjWlCjBGZSJWZ3CoUSQyqE91VRTRKZBUmTUGhi9MuURjUtQhSLjCNAFqtsmwLagfq7AB3Yk7xym5Vlfmsc8uDWNMepMbBWmBIa3pgOtMpPV37V2r3BanUhhtWS6uWhlPSxx2u4/8ACpcWzUJJDdQIcf3tMAg+isMwzIta4AF2kSXDYSsszFuxAcBIsTNjzcdrpOhHbLnqc49cyPm2JaC1tJzKjXadMT0aZtpN/wCwrSnnDnNdqHVJMtJmCI7xHOyocfVDWvDW6C6AYg2HAtIRcly+rUEgwHCPWF0XrTywW9vmCQkEiR85rlpaWuBhT8he7yXPmSXX7gDhTz4Qa/fUCNz3RBkBpgsa7pO47obaikpsB5mdj790a/OAJ0mBG08qL/670gHc9lGx3h6oy7TIP5KLQy8j5xMXBVrVQRkHM2XaHqaqhOmYBEnhvukwNIve4usxxIJBNx/pHGyscHRiNIjVvex91o8DkVM0tZqUwf3SYI/NTzDyqiCss2Dc0zmHyZrHl0gtI2IuPWV6vU0ANDvl2J/MJ2cV/LnQSQFTVq2sCdysorP6mMVOuAGFHMum5tqI2adrbe6s8FmMyDaTc8GOLd1n8pwzRZxlErP8skDYGZN1iypGO0Ruq4keqanBVmt6pibgHY+kqZUzM/NPO3a3Cy2GxZEOgOHrxKnMrlwOwgz90o1JBh8Ay/bjtTQZEncHdR209FQGN/1QqzWloeIkC8f0T6teWCDIF55CGAfaY6mgy7EPDomxV8x5KyWT1zUcIO261lELteHElDn5nK1oAaS6TVZUGhQaIU2m5dRYgYV9IFAODHZHDk6VcrM+dhh4RmQEzE1IVbUxhXOxme61F5Al2WiFHqsVazMSjDFypiBq1Te8I6pCj1ahNvonkypGXUZdtIII9vWVTHAzGGUMpaTsroeU4u1Od0zpAt/F/JaCpVaJH4yIMRpiJtOypMBhtNyR8wtvIE8IGc1HEuDdzcOFrdiBsuS481+5y4XzC57xLiNoGxnk+gVdmuMNIMo0m9RuSB+auclw/l0Zdd7rmfyQ8Ll5fVLyAbwPQK1sRWOeh/JmsEjiQ8q8Pkgvf1F9x7FW2UYZ1N0RIBieyvcLRDTHf6IeZ4E+W7y/mJiQYuUo+qaw4PRm1UCDx+LDRtc9llcwzoBwJ3BuFcYbw9in6S7pabF+ppt6NBmf6hHqfDptQUpL9YqO81+oN8xkuIGnq0uAgSDsNiUzRXUp9Z/aDscIOOZn8dnQLZ2BFpUB+NEAcn7Qthmnw6w76h8tz2N3LKbw9rAJBguk3Pc8FZHM/CmLoEua0VWNALTT6nOBMT5Q6rWngTunKRQ3pU8/fiANnGSIhxgkNA9ildVkCTJJ3Weo1S5wPJNlNfLXAO90dqADiWGDS+oUuTdLVqsFNzPLEnY9lXjHEODQIBCPi6Rc3pBk2S4DK2SZlqlYdSMzGCNMXHKj5jiZAjdRXYSpTBls+pUVribE3KbWpc7hMZIGJIGZubEcfZHw+bEuE7oLcDqiFPoZL2F+/ZW5qA5mgHlzlWPZ/wDI8fVM/wAYXOOgw07eyzedYF1J4nY8ouWYuEudOu3evOZAxJwZ1Xwo9jW8SVr6JHC5Ll+ZgEQVpMH4l0RqNlqjVbPQwit+lLHcJvQ6EWnXWSHiFjhLTPsn4DOQ50Js62sNtzF10VjLmbSm9FlQsGZClwnFORmJsuDifPGPCqn0bro+X/D2q+DVdHoFq8s8BUKdy2T3N0otbfE9K/idAHPM4rhcnq1PkpuP0stJlfgLEPjV0j7ldqwuTU2bNA+imsoAIgo+TEbfFifwLic4yr4csbBf1e6l+KPDzKNBugBvVwN10AwAsJ8Qs1YWsYHXkyBxax+6FqkVKW+YvVqrrbBkzJVdAIdTggwC2YMx291mvPdVqERDDUkgd2mw9kzFkseSWl3pP5qBkTnPrhoB1ufIaPXdcyqnClhOqSBNnToufIa0mGkwL2AUzIWhjQXcklb3wrkbaTJIGpwuVkM5wLqVd7JE6tY026C6YI4KBqdG9dIY+/f2g6dUtthQQ8ebWAplsNglxg3kdAANjflTDSbqG17SHR1EAkkTAvH2VLhGOhxpiC4lxMMO4iCAJGx9blHoPDoYASXkGBYFrgNN+Ww5t0ntAGAI2VPzJ9ckMDGja5c3odaLtPDvmv6JmZ549jOgl2wLnkvduNTjfaTE8E7cqDisfFgQDN/YWAjeZ59Fks1zrQ8w5zZNtMySbG5sLE3JjdFoR2O0SeUp5ebPCVHtH+ILSSdQ6rAtJsG3ubA2mJKl4mq/y2im3Q6NQsIaTd02mYtAICx9PxKH02NY5ssguYA4OY2YOpxs4DbptBvK0mBzI1IaYnSWN2i5sLC34fy2UsV6++JkqG9QwZHwnhnCioHiiyKjatOoCLg1QCH0xs1zS10dg4wbQuV5rRfh676dRwe5ps7uDsY/CYi3C68CA4zIcNTY5GqeDfbki8XWF8a+G6lRxr04dAa1zZ1VXEWNUxMtuBJvYbwSnNDqSz7bD+/+4nbRtO9f2mMZj36pmStTkuOdADtzcyqduR1GCXMKtMkwtWq4tAiO6d1XllfaSokHmX4y8VQebbcLL57lraPVH4oHoul4DLy2mNUA8n2Wc8TYQeW4VLNiQf5rlabUkWY9owygg4lHljCdMCTutJlzGCdRGs/h4CymQB+mxmT097K7GEc86jwf7CNqVyxBMtOVieL9HkHl1gICwLXFq6fi8tLqUOiOw3VtlPgWnUpy5tyE14e+UKDmKalwhyZzHK6k8q8pt12KsPEfg84U62glnPooeBItCzqeDCVOHGRLjKsL5e+yvsoxlPzA2B7qhZWLrBFot6hw6Z9Vzlch9zcwxX0kTrmFpiBCPCq/DuJ1UxJvCnvJleprcMgInnbFIYgyUGhOXl5Egp5IvJrnKSQWM+U+y4dmj6nm1dcWqEDnYrtWPqQwn0XKcxLHl5f0s1G4ElxnYf1XM8RIG2dHQA84mLzHFuGqDE7k3Mdh2UHJmYinVZWpsd0uF3CxE3B9Fsa2RU3gEanTuDAi/KuqrWsZpa2YH6DZIfXLWMKMmdM17+DNLR8b020my0+bp+XZuqCdzxZYutXq1i6u41AajiYc4GA50ta0aZiNrmzOAjCk2mNVSzXRY3OrYCd9ifumYXAU3PBa0gS7pcbAyNx7NAgfmqfVNavrmqdOlRJWW1MObTmWOAbLnNNnGZs2IEAEE3/NUeaUSx1iWmCXBvE8ugdPfdXldzdIbT2cC0N2gGLgkb/dc/zjP6tCq4NLhUDnEF7WkgP31NIg2jiIj0QNNW1rnEP5mwZMknHMFMhjw95gSNTWsjs7mQY9591k8fXL3GCYkwTuR3KA+tq+YwPSYC9TqBpEiR2K7dVIryR3FLLt/B6knAYnQQHAEAgwRP2K3uU52ylHT8xJE/MPWOT1C3p6LH5Y1hgnsSRuZBtHFwVa4WZaCJbJ0i1/vb79krqlV+xDVcDHtOkYXDtrBrtIm88/NAJ4H/aSpRcWFwtoLtIJiRIjVH17pMBitNIE7aWshugNBaAI9vUeu6h4zEGqHAM6J06WkASAN+oEXM+4auIF5mxuJ+0dhMUHtcyrOsaS52kEgGASINxO0wVY4TAMoS8AGd+/uqr/ABA0hzrvpfsxrkSIBhjQO2oXHE8AmBisS8loa4gN39bm0SjWszYGeBM+UCSRxnuaLG1xUaYcKbYBgjfuFivEObO8qowaTDebq1q4vS2X8ysX4jrsfDKZkky6P0W9JXvs9QlPhEIErPDOId5oEgaQXD3W8yqp5jwHXItewusvl2W+U0OLOpxiSDIBWswIO2mNj2M957JrXOrElZmhSqcyVnFVrHAAwRwFovCfidp/Z1Dfg91iM1fLwAR/36qThsK4dQH1QaLjRhhBW0rauDOq5xhWVaRBgyFwbE4epRxDmcB1o7Lf4fH1wOl5Nog3Vc7LtTi+pZx2B5TduursXIEBp9O1ZwTxIuWvDbndexzHk6mhFq4QtFt1ZYOodHWLhcv+rIj2cS/8Au6SHb8raQFjfDuNAExC0rcaCF6HSXIKgGIzODqgTacCWS8kLk0uT8VjimOKQuQ6rNQIM3EWMH6EbKSCQ82PQT2uud5rhXVKbmtGkAkzBMX2/NH8S5zVovFFzvMa10AzDiLGHkbmFExudPdTIayGhwE6XOItJ9xsPqvPa+w22DHGP/Z3NHS1a57zAN/Z6Q/fv/wg4nMgyQSDqnfgI2Pc6oyG2qFtrCBYyDJXNsydVD3NLwY5Bn6Sl9NpluJyY2z7RkzpeFDcQ4a3npaHt0gBt7EOBmHCI7GdzsptCk0QxsAhw6XDp0iCIJubyZndZjwy1z6VF9MkudqDybmA8jTPtBve5+mgw2L1VXMbD9I6hBMARBDotc99gsXIQxVfabQ5GZ7N8ARo8/8AaMO2k7QItvweewXLvEdHRVcDJILer0c0HfncLr2Y4d50vJ16nCGSS0M2FyYJm5JneFgs6yOtX1vIa3SBDdJY5zWSGtZTALnO2ud5F4hOaJvLb1HjEDblk47mK0GY3sldR7yrmjlLqe4IEgSWkEEyYvsbH7KTh8ue/UNrxJAuOxXSbUKIBasjmUVMOpw6LSD7/VW2AxlR4Aax0Q4y3ht5d9ByrPDZPqYWdRdMNaI0gfvEnjdafJMgo0IIGpzreY4k2v8AKNm8bdkpqNZWF5GTN1V2hse0tcAWvgPbNg88G5kmdonT9pukY3W0aaYYSXP3cyo4gCWhpFunjn3UwNaf2YcPpvPF9ybKrxQc1weX6i4kuuS8lp7DqEadtrLiq2SY531AY7Gim1+poLCwPD577TExL2u3OzuOaluaML3Fp6HQY52WU8eYw1cWSyp5g0NZLTLZBcdIIsdwbckqtw2CqES4uDWx3gLspolNYZjgkRIati5AX/U12f401KZLXBoDtU97REqiyCjrfcjvJ7q4w2Fo1mmlTJItMktuN4HKsv8A0RtItdSjUwCJuD3McoYtSpPL6MIQWbMlNwtbSQDLG3Jt+qJQLtLmkEuiWhvZFr4ghsg6iTDmCd+CBwrbKMOKfUR1EfaeEouGI39S7bNq/ec+fUqMfFRpB9VcYXM3WA25WvzjKKWJHXAI2I3WcxXhUNHTVmExZ5b8AfxAV3Y7lhhK4mZ9UWo51RwJMdvRUOLqmnTa2Lt/EhnNieYSjaZhGBYDzNFiKhaYkEoZxBdINoVdhs3YI1QVc5dgKmIcHRDZWqdMzcYgrL1WaXJMN0CyvW4Wydl2E0tA7KfpXYq8PUD1GcmzUEnImf8ADGfec3Q8/tBv6+oV+VS5T4Zp0HawSXdyrpNaUWivFvcrVmo2E1dRCUkrxQ/Ob3H3TGYuBOaeMclLa5g3eS5jyATDiA4epaT9iE7AZZoYWmXWAdxvc3id1sfEWCY9mrS0ulo1mCWi8RPrCy+DrOZrbpgtbDQPmMT+Hnheb11ZSzaOu529NaXqH2mZ8UYUupuDSQ5jSZmC4CbfYLmdau6YcIIJBBsQfULs1fDsc0teA7zGwA1336jBG+3rt2qczyukQ9tYNlzHH5QS1uwmoGyIIB3G3ZE0V4qXawzCXIzdTnOXZvVoghjulxBcw7Og7H3gT7DsugZfmLHNa8tg1NJJ3nUB1GT7WnsLwsq/wifma6W/mPdXWWZc5gDLmQIDiS0ECBbgQeOwTGqFVoG3s/zB1WsjEN1Nk7E6hB3b0gnjTx2Bs780DMGM0hzpGsgtINyJuBNoMn+Sqq7nNhjjE3EC7oiR6f8AaVtQOAbDpB7mIH/a5BqZG9UcQhgCsLUylplz3B9jYANDdzLSd4kfb7vbh6IA0w3Tt+Iu93fi3/JNxdeCIBLAbj3vfuCitoTEaW7EaiG37SforLkryZoD3MU4prWWYALFxcN+bcgeiHWxBqQ7fS10cDSbmB7RupNFh1ACDMgyRv2vvuqrMKTGE/vh12gH03ItG4hZX1nEKpAk3KK5Dw+XBo6YmBcSfYmN0fPcR5ZfpGprg1szEEuuHd7Az325VG/N2URqrNebloaBpOuB6Rsq/EYprml7XdR4i3sPRHWhiwdoJ3GYCjk1NwBaIjbebcyp9LBWh46TDbc8glRcvxjwwy6QbaQQjYzOS0yHCWtAbMGPYclHbzWbGcwIKgQlTBGm7WwaSCPRTsK97pDpG5ECbqrpZoKobMk8yIstLlzy6IatppXs/HBWakKOO4DB4AtAc67kWtXqDYLS4LLS7cK5w2SN5C6S6dcYAnNe/JyZzZ5xLtpQ25RiHfvfmuv0srYOApDcKwcIg04g/qPgTjTvCWIqd1LwPw7qn5jAXXxTA4CcAr+nX3lfUN7Tn+C+G9IFrnEktMrb4TAtpgACIUpeRVrVeoFmJ5MSEiIGr2gd1uVGAqFnGYNoUi877NHd3AU1CxOHa9ul7Q5p4KxYGKnZ37TVRUOC/XvObVsVXxBJL3d4Di1o+ioczolk9V43B/mF1B3hTDmY1Nns7+qjnwVhuQ93u7+i4Q0Gp3Zbn9Z6QeJaRRgDj4xKLwxnJxWFfRcJexmgl15kWM91QYgVaDtMw4u1QeWtJ6W32uSYjn6dHbl9OhTIpMawAE9hblzv5rBeKceK0CkJIM6uLcDki0/RM6qtQo3nmI6Umy0+UvpJ/aV+KJl0QWOsdXUWkkiZG5k8cIbMCCSSXPl0EyALSIBJm5JN/wCqhUs4cxzg6m2dJktLw3TBixJBO/IN/dWNHFhrmujUCGvDo1BrnmHtcOBMhc4q6zonIOCI8sczVDhp6TDWtAaBp5b8xsLfyRcqxop1tOIFhAkC7QQIlo++/O2yNSxbHNIbIP4v3ACN4G27f1Vf/gdLocTcECxNh1XJ2sP74zXaVbLdiCatWBBljjM9oPdBpxS8twNU/NTrHTDQ3eIO9jIHF1WUazI1NqB0yQb9yAI4H6QnjDUySSzU0QA15MOJm8zFgIj1VdmuAqEaqIFMDTDKZIBG82gECee5+p7LlvIDcGYrqFXUtGVg8aZ2Ik9o5N0uJxbGtAf8rQdyCIPKyWGNZwNwId8wEExwe+3bkolJtUkNku07ggEgCeSDMTz3WPpFB76m9xln/wC4mDSdTC4n5ATvFi4geyZUxZLSWgl7/mIBDQOG3vO0/W6Bg8AxrZLBOkiek8u7gxEj7K1oVQ6RsAJhgAaOAY432WmFa/hEm5veRz4YrY/QZ0upgtM7Eap1ATvJIPsPpJb8M8VxWAHaLLS+AgNb3AyAzSZizi6YZB2IaZ/hbGxW7Y5dbTIGrGZytRcy2ECcmpfCyvMmqPpIVhhPhTeX1ZJ3sum6gnh3YfeyZFKxY3uZkcv+HtBm5JWgwmRUaYsArEA/9JQ1bCKOoMux7jGUmjYIiWEoatTMalTxTSVKrG7kKSoganBioc28ZYagCXVG29Quf578ZaYkUQXHuNvvss7h7Qnlt78fnOuve1u5Cps08W4agCXPbb1C+es5+ImMryNehvYXP3WYr4l7zL3Ocf8AUSVPV+U0FT5zO3558Y6TZFIF59NvusbX+LOKLiQ2B7rn2lN0nsq2j3M3nHQ/zPslKka4HZKQtxaIWppBTkoUkmT8dVH+W1jWnyyQXOG0iYY7twfX6LKUqLCOp0cbXJje/Hb6Lq7mz/f6qLUy2ifmpM+jQP0XJ1fh73Wbw36GdnR+JLTV5ZX9ROQZ/hKb29IMQLcyObbf8KnwWFxNMF2ioKMiTaHX6uk3Aueocn6Lu1PKKA+Wiz/8z+qLWwTHDSWtLe0CPsro0FighyMTd/iqOMKp/WcGwmIp6nAPcGzMOF2ta4ETBjaRG19+11XrNDXHS/VFvnlpGlxaQN5aY1DuDHbpFfwdhHb0KY9mtH6BVuJ8AUT8jqlONg15gT6fyUs0DE5BgV16+8xlGtTbTdq6pM0wAS7uZn5eojeZg22Qswq+a2Za0sEaWi5bBJ2G1tzv68aOr8NyPkxDv9zWuP3UXGfDnEP/APsDefk0/S3CB/x9mcwo1lfeZmXUz5eoQGt1N1ktGt50kFrZmII+/Cc+loaYMB1w50AuFrxuL3j02sr5/wAOcToDBWDgHahIFjAHPt+qlYf4Z1HkefiRpt0NYHbCJvYHnm619DYTIdZX8zD4/FS3SB3cS2Z0jdvtbVcfWyj5W3EYgkYai+sJLehrg0QTck9A7XNp2XZss8DYKjBNM1nDZ2IcasezD0DYbN4C0bAAAAAALACAAOwCcq0QUYaK2a7+0TI+EcmxFPDsFdrW1JcXAO1RJsJBMmI5/qtHTwnc/aymLwYU4qADAiLOWOTBNogbJ4CKKaHVxDGXJC1MxQxPDFms58c4XDg6qjfuFzzPfjO24oMLvU2H5rO74m/LPvxOy1KzG7kKhzfxphqAJdUaI9QvnnOPH+MrzNTQDw3f7lZmtXc8y5xce7iSfuVeGMnoH3nas++MrRIoNLj32H3P8pXPc58f4yuTNTQOzd/uf6LMU22RmUiskAdwyqzfh4/KNq13VDL3Oce7iT+qYMM7eFaYegf3fqpIYexWfMHtCNpLMAsDM/pI3XpWmbgdW4HsiU8rZsGAnkEXWTescr8HvI3H0j7zNUBJHur1uXqY3Bs4aPsFKbS9UF7d3U7Wi8LFKnzMNmXvhT4sVKcMxQ1N28xu/wDuH9F17JfElHEsDqb2uB7FfKrltfhX/nH3TOcDM8s1YJxPo0EFLCr8v2CsEQGKkYM8vSvJFJJ6OycHJAkepJCwkMIYTApKhC9NJSJVJc9K8vBFCkkGGJ+nunlQcbspIIWti2MF3ALOZz4+wtAHVUbPYFZjxp8pXDs1/wAwoYYk4jPkqqbjzOrZ58ZdxQYT6mwWCzfxzjMRM1C0Hhv9Ss0lK1tExvPtxEqvc4y4lx7kkn80gppaSO3dWTiRKw3JgfKUqnlxPCJU2VxgPl+iC9pAnU0mgrscq0iYfJ3W5VlRyuO1vcR9duD9lLrfKz+FSaO/9+qAWLTuJpK6V3KJFp4JwvpMHtt/eykV2t1EEadLQ3ab7k+h2RcJ8x/3f+IQK3+Y/wDiP6rM0pNlvxgRH4YxIgiBMWie44Q9JHpHr+SkYf5j/CP/ABXq/P8ACP1CoiPId2Ub8o9tRrdLrFrrOaRJaTyPRSdNE3v9iqRnzH2/krCj8o9leJyU1D8jM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6" descr="data:image/jpeg;base64,/9j/4AAQSkZJRgABAQAAAQABAAD/2wCEAAkGBxQTEhUUExQWFhQUFBQUFxUUFxQVFRUUFBQXFxUUFRUYHCggGBolHRQUITEhJSktLi4uFx8zODMsNygtLisBCgoKDg0OGxAQGy8kICQsLCwsLCwsLCwsLCwsLCwsLCwsLCwsLCwsLCwsLCwsLCwsLCwsNCwsLCwsLCwsLCwsLP/AABEIAMkA+wMBIgACEQEDEQH/xAAcAAABBQEBAQAAAAAAAAAAAAADAQIEBQYHAAj/xAA9EAABAwIFAgQEAwYGAQUAAAABAAIRAyEEBRIxQSJRBhNhcQcygZFCobEjUnLB0fAUM2KC4fGyFRZDRJL/xAAbAQACAwEBAQAAAAAAAAAAAAADBAABAgUGB//EAC8RAAICAQQABQIFBAMAAAAAAAECAAMRBBIhMQUTIkFRFGEycYGRoUJSwdEVI7H/2gAMAwEAAhEDEQA/AMb5S8KSPCXSuZmfQy0E2miCmnBPBUzKBjQwL2kJ2tJKqFBng1egJQ5KFIN2iAJ7QmlyZrUkVpIDUukKP5qXzFJZBhoSQg60oepMFDCgJwaEDUnalJjaYbSmuCHrTHOUmgTHOCC4LxcmlyuWXiAIzAgFK1ykIrEya0J8KK2oU8VVUhzJAanaFHbWRG1ipBsDC+WvGmmtqp/mqQZyIJ1JCfRRnVU01FJpTIrsOm/4dSnOQ5V5hQZDDk4OUYPT2uV4hhWJKBSyo3mJfNVYkKSQvFyjiqlFRTEHgw7XJxchNKeYUmWURHOQTURSmFqkyuBGeYiByaWpYUMMXEcHL2tIGrxCkgYGLrS+ahOCaFJeyF1JpeU5rV7ylJnj3jNS9CdoIT2MJ2E+ykAwHcGvAKzwuSVn7N+6tcP4NrO3MfRWPtMHVUp20zTSnhbCn4Edy4ow8B/6iptb4gT4lp/7pipXta2TvAZ4cVFreCKg2Km0/EtfENOf6pmmvTvMVnX8MV28SqzEYOoz5mFZh1urs/CRGmomGooz3FMkq5oriTmvSyobXlP1FXiVtJkcMSo3lFL5KmYZrsQMJFI8lCdTUlo+6DShL5ac1ikNjiEYiAJGhEBWYu0QUk7yUrXJxKkE2RB+UmuailMLFJQBJgSYQy9EfTSsw7omLK8gdxhQFGTAEFKwqbhcC+oYA+pVpgvD3NUwIsWnb1JKG99admVZqa0HJlQxSqFEm8SBc8W91a4zLaNANqF8jbSYgu7d1Hr4x7bMY2CILSSA31P9EA6kHhf3nL1GsbafKGfzj8LjqTwKZFwHB21gIgEm/f0V34UrYd7ywt0mT1bN4ixvdYl/mMe7Z4eN2shgceGk3O25UvJ3VRrJJAIBkQSA07H2N/qsLmo7lOftEmDMuMztlDL2t2AUkUQFmsk8VNfop1QWu0CKhsx5AvB44Wj3XXS9GGVnCsSxTho/QF7SE3Sk0q/OExtMJpCa6kE3SvFTzhJtMHUwoPCg4rKGO3AVhqXvMV7laaDuvRmGzrwcxwJaIPosFmWWPouhwt3XdnAFZbxXlTXsNkN6sDKzraLxJwwV+ROSFO1r1dsOI7GEKUGei3SY1y8QvMgJTVCqaZQep4MKQ00ZjkSQpMq22QjSKc2kilwQ3VFIYW56ippKG6ova1Uzg5hWuCl4LCuqmGx7mw9kuVZeakGBp1DmCfrwpuMcKTXtsTNgYMTylbdQFO0dxW+/HpXuRMdh3UX9bQGQCDc6pMGDsF4UA5oc1wMjVpmTBMbjn0UXGVAdOsvOqNLbuaRxY2gq3wOCLn0yQAS6ZDdOnVI0uMXHy/YofmsoBJia2uDwZU1KR5UrCtLuLdu5TaOY0myaglxJiNvolZmZe/pENFzCt7XK9TFmvZ/+vbz8+0scHh3ub09Jvcqbh6Z2LiR+Lc27BJgKxNKx959TyhNzI07iD3BEj3XMYlmxK5kzFYZlRh2hg1Gd9I+qrcTVYGl+7RBI9Y5PflV+NzcQWSIJnkX9FUUMwJa5hB0gkySYjkwmK6GIyZAMdzRMpsfSd5X+Y67XPIgDkN9b8XUPCEsYA/VBdJA+bVPI525VbTzASzTUAIII08Ee6uqHlvIBcAXfiJgC8SURlZeDJuhxVe6mW0ho5aH/AIdIuf1stV4Y8QOpgsrS9kAgiJba9uyzWJcxrWta8kAjqjczf6e6Ng3aQSZLh06vruQgixk9S/MHZWLByJ03A5pTqt1MP0NiD6gqUHjuucU6odLmuu2D0227qbg8wqzE/wDKZTWnoiINpcdGbxIQsdUzyowCQpuW+JmvdpdYphdSrHHUE2nYDM0JahuYkp4xpNk99cJxKc85izNjiNa2FU+IaoFM+yn1cT2UOrg9e6a2+nAlVsAwYzi2Pb1u9youhdTzfwi18kC6zFXwjUBMGyVKMJ6erxGph3iZjWlCjBGZSJWZ3CoUSQyqE91VRTRKZBUmTUGhi9MuURjUtQhSLjCNAFqtsmwLagfq7AB3Yk7xym5Vlfmsc8uDWNMepMbBWmBIa3pgOtMpPV37V2r3BanUhhtWS6uWhlPSxx2u4/8ACpcWzUJJDdQIcf3tMAg+isMwzIta4AF2kSXDYSsszFuxAcBIsTNjzcdrpOhHbLnqc49cyPm2JaC1tJzKjXadMT0aZtpN/wCwrSnnDnNdqHVJMtJmCI7xHOyocfVDWvDW6C6AYg2HAtIRcly+rUEgwHCPWF0XrTywW9vmCQkEiR85rlpaWuBhT8he7yXPmSXX7gDhTz4Qa/fUCNz3RBkBpgsa7pO47obaikpsB5mdj790a/OAJ0mBG08qL/670gHc9lGx3h6oy7TIP5KLQy8j5xMXBVrVQRkHM2XaHqaqhOmYBEnhvukwNIve4usxxIJBNx/pHGyscHRiNIjVvex91o8DkVM0tZqUwf3SYI/NTzDyqiCss2Dc0zmHyZrHl0gtI2IuPWV6vU0ANDvl2J/MJ2cV/LnQSQFTVq2sCdysorP6mMVOuAGFHMum5tqI2adrbe6s8FmMyDaTc8GOLd1n8pwzRZxlErP8skDYGZN1iypGO0Ruq4keqanBVmt6pibgHY+kqZUzM/NPO3a3Cy2GxZEOgOHrxKnMrlwOwgz90o1JBh8Ay/bjtTQZEncHdR209FQGN/1QqzWloeIkC8f0T6teWCDIF55CGAfaY6mgy7EPDomxV8x5KyWT1zUcIO261lELteHElDn5nK1oAaS6TVZUGhQaIU2m5dRYgYV9IFAODHZHDk6VcrM+dhh4RmQEzE1IVbUxhXOxme61F5Al2WiFHqsVazMSjDFypiBq1Te8I6pCj1ahNvonkypGXUZdtIII9vWVTHAzGGUMpaTsroeU4u1Od0zpAt/F/JaCpVaJH4yIMRpiJtOypMBhtNyR8wtvIE8IGc1HEuDdzcOFrdiBsuS481+5y4XzC57xLiNoGxnk+gVdmuMNIMo0m9RuSB+auclw/l0Zdd7rmfyQ8Ll5fVLyAbwPQK1sRWOeh/JmsEjiQ8q8Pkgvf1F9x7FW2UYZ1N0RIBieyvcLRDTHf6IeZ4E+W7y/mJiQYuUo+qaw4PRm1UCDx+LDRtc9llcwzoBwJ3BuFcYbw9in6S7pabF+ppt6NBmf6hHqfDptQUpL9YqO81+oN8xkuIGnq0uAgSDsNiUzRXUp9Z/aDscIOOZn8dnQLZ2BFpUB+NEAcn7Qthmnw6w76h8tz2N3LKbw9rAJBguk3Pc8FZHM/CmLoEua0VWNALTT6nOBMT5Q6rWngTunKRQ3pU8/fiANnGSIhxgkNA9ildVkCTJJ3Weo1S5wPJNlNfLXAO90dqADiWGDS+oUuTdLVqsFNzPLEnY9lXjHEODQIBCPi6Rc3pBk2S4DK2SZlqlYdSMzGCNMXHKj5jiZAjdRXYSpTBls+pUVribE3KbWpc7hMZIGJIGZubEcfZHw+bEuE7oLcDqiFPoZL2F+/ZW5qA5mgHlzlWPZ/wDI8fVM/wAYXOOgw07eyzedYF1J4nY8ouWYuEudOu3evOZAxJwZ1Xwo9jW8SVr6JHC5Ll+ZgEQVpMH4l0RqNlqjVbPQwit+lLHcJvQ6EWnXWSHiFjhLTPsn4DOQ50Js62sNtzF10VjLmbSm9FlQsGZClwnFORmJsuDifPGPCqn0bro+X/D2q+DVdHoFq8s8BUKdy2T3N0otbfE9K/idAHPM4rhcnq1PkpuP0stJlfgLEPjV0j7ldqwuTU2bNA+imsoAIgo+TEbfFifwLic4yr4csbBf1e6l+KPDzKNBugBvVwN10AwAsJ8Qs1YWsYHXkyBxax+6FqkVKW+YvVqrrbBkzJVdAIdTggwC2YMx291mvPdVqERDDUkgd2mw9kzFkseSWl3pP5qBkTnPrhoB1ufIaPXdcyqnClhOqSBNnToufIa0mGkwL2AUzIWhjQXcklb3wrkbaTJIGpwuVkM5wLqVd7JE6tY026C6YI4KBqdG9dIY+/f2g6dUtthQQ8ebWAplsNglxg3kdAANjflTDSbqG17SHR1EAkkTAvH2VLhGOhxpiC4lxMMO4iCAJGx9blHoPDoYASXkGBYFrgNN+Ww5t0ntAGAI2VPzJ9ckMDGja5c3odaLtPDvmv6JmZ549jOgl2wLnkvduNTjfaTE8E7cqDisfFgQDN/YWAjeZ59Fks1zrQ8w5zZNtMySbG5sLE3JjdFoR2O0SeUp5ebPCVHtH+ILSSdQ6rAtJsG3ubA2mJKl4mq/y2im3Q6NQsIaTd02mYtAICx9PxKH02NY5ssguYA4OY2YOpxs4DbptBvK0mBzI1IaYnSWN2i5sLC34fy2UsV6++JkqG9QwZHwnhnCioHiiyKjatOoCLg1QCH0xs1zS10dg4wbQuV5rRfh676dRwe5ps7uDsY/CYi3C68CA4zIcNTY5GqeDfbki8XWF8a+G6lRxr04dAa1zZ1VXEWNUxMtuBJvYbwSnNDqSz7bD+/+4nbRtO9f2mMZj36pmStTkuOdADtzcyqduR1GCXMKtMkwtWq4tAiO6d1XllfaSokHmX4y8VQebbcLL57lraPVH4oHoul4DLy2mNUA8n2Wc8TYQeW4VLNiQf5rlabUkWY9owygg4lHljCdMCTutJlzGCdRGs/h4CymQB+mxmT097K7GEc86jwf7CNqVyxBMtOVieL9HkHl1gICwLXFq6fi8tLqUOiOw3VtlPgWnUpy5tyE14e+UKDmKalwhyZzHK6k8q8pt12KsPEfg84U62glnPooeBItCzqeDCVOHGRLjKsL5e+yvsoxlPzA2B7qhZWLrBFot6hw6Z9Vzlch9zcwxX0kTrmFpiBCPCq/DuJ1UxJvCnvJleprcMgInnbFIYgyUGhOXl5Egp5IvJrnKSQWM+U+y4dmj6nm1dcWqEDnYrtWPqQwn0XKcxLHl5f0s1G4ElxnYf1XM8RIG2dHQA84mLzHFuGqDE7k3Mdh2UHJmYinVZWpsd0uF3CxE3B9Fsa2RU3gEanTuDAi/KuqrWsZpa2YH6DZIfXLWMKMmdM17+DNLR8b020my0+bp+XZuqCdzxZYutXq1i6u41AajiYc4GA50ta0aZiNrmzOAjCk2mNVSzXRY3OrYCd9ifumYXAU3PBa0gS7pcbAyNx7NAgfmqfVNavrmqdOlRJWW1MObTmWOAbLnNNnGZs2IEAEE3/NUeaUSx1iWmCXBvE8ugdPfdXldzdIbT2cC0N2gGLgkb/dc/zjP6tCq4NLhUDnEF7WkgP31NIg2jiIj0QNNW1rnEP5mwZMknHMFMhjw95gSNTWsjs7mQY9591k8fXL3GCYkwTuR3KA+tq+YwPSYC9TqBpEiR2K7dVIryR3FLLt/B6knAYnQQHAEAgwRP2K3uU52ylHT8xJE/MPWOT1C3p6LH5Y1hgnsSRuZBtHFwVa4WZaCJbJ0i1/vb79krqlV+xDVcDHtOkYXDtrBrtIm88/NAJ4H/aSpRcWFwtoLtIJiRIjVH17pMBitNIE7aWshugNBaAI9vUeu6h4zEGqHAM6J06WkASAN+oEXM+4auIF5mxuJ+0dhMUHtcyrOsaS52kEgGASINxO0wVY4TAMoS8AGd+/uqr/ABA0hzrvpfsxrkSIBhjQO2oXHE8AmBisS8loa4gN39bm0SjWszYGeBM+UCSRxnuaLG1xUaYcKbYBgjfuFivEObO8qowaTDebq1q4vS2X8ysX4jrsfDKZkky6P0W9JXvs9QlPhEIErPDOId5oEgaQXD3W8yqp5jwHXItewusvl2W+U0OLOpxiSDIBWswIO2mNj2M957JrXOrElZmhSqcyVnFVrHAAwRwFovCfidp/Z1Dfg91iM1fLwAR/36qThsK4dQH1QaLjRhhBW0rauDOq5xhWVaRBgyFwbE4epRxDmcB1o7Lf4fH1wOl5Nog3Vc7LtTi+pZx2B5TduursXIEBp9O1ZwTxIuWvDbndexzHk6mhFq4QtFt1ZYOodHWLhcv+rIj2cS/8Au6SHb8raQFjfDuNAExC0rcaCF6HSXIKgGIzODqgTacCWS8kLk0uT8VjimOKQuQ6rNQIM3EWMH6EbKSCQ82PQT2uud5rhXVKbmtGkAkzBMX2/NH8S5zVovFFzvMa10AzDiLGHkbmFExudPdTIayGhwE6XOItJ9xsPqvPa+w22DHGP/Z3NHS1a57zAN/Z6Q/fv/wg4nMgyQSDqnfgI2Pc6oyG2qFtrCBYyDJXNsydVD3NLwY5Bn6Sl9NpluJyY2z7RkzpeFDcQ4a3npaHt0gBt7EOBmHCI7GdzsptCk0QxsAhw6XDp0iCIJubyZndZjwy1z6VF9MkudqDybmA8jTPtBve5+mgw2L1VXMbD9I6hBMARBDotc99gsXIQxVfabQ5GZ7N8ARo8/8AaMO2k7QItvweewXLvEdHRVcDJILer0c0HfncLr2Y4d50vJ16nCGSS0M2FyYJm5JneFgs6yOtX1vIa3SBDdJY5zWSGtZTALnO2ud5F4hOaJvLb1HjEDblk47mK0GY3sldR7yrmjlLqe4IEgSWkEEyYvsbH7KTh8ue/UNrxJAuOxXSbUKIBasjmUVMOpw6LSD7/VW2AxlR4Aax0Q4y3ht5d9ByrPDZPqYWdRdMNaI0gfvEnjdafJMgo0IIGpzreY4k2v8AKNm8bdkpqNZWF5GTN1V2hse0tcAWvgPbNg88G5kmdonT9pukY3W0aaYYSXP3cyo4gCWhpFunjn3UwNaf2YcPpvPF9ybKrxQc1weX6i4kuuS8lp7DqEadtrLiq2SY531AY7Gim1+poLCwPD577TExL2u3OzuOaluaML3Fp6HQY52WU8eYw1cWSyp5g0NZLTLZBcdIIsdwbckqtw2CqES4uDWx3gLspolNYZjgkRIati5AX/U12f401KZLXBoDtU97REqiyCjrfcjvJ7q4w2Fo1mmlTJItMktuN4HKsv8A0RtItdSjUwCJuD3McoYtSpPL6MIQWbMlNwtbSQDLG3Jt+qJQLtLmkEuiWhvZFr4ghsg6iTDmCd+CBwrbKMOKfUR1EfaeEouGI39S7bNq/ec+fUqMfFRpB9VcYXM3WA25WvzjKKWJHXAI2I3WcxXhUNHTVmExZ5b8AfxAV3Y7lhhK4mZ9UWo51RwJMdvRUOLqmnTa2Lt/EhnNieYSjaZhGBYDzNFiKhaYkEoZxBdINoVdhs3YI1QVc5dgKmIcHRDZWqdMzcYgrL1WaXJMN0CyvW4Wydl2E0tA7KfpXYq8PUD1GcmzUEnImf8ADGfec3Q8/tBv6+oV+VS5T4Zp0HawSXdyrpNaUWivFvcrVmo2E1dRCUkrxQ/Ob3H3TGYuBOaeMclLa5g3eS5jyATDiA4epaT9iE7AZZoYWmXWAdxvc3id1sfEWCY9mrS0ulo1mCWi8RPrCy+DrOZrbpgtbDQPmMT+Hnheb11ZSzaOu529NaXqH2mZ8UYUupuDSQ5jSZmC4CbfYLmdau6YcIIJBBsQfULs1fDsc0teA7zGwA1336jBG+3rt2qczyukQ9tYNlzHH5QS1uwmoGyIIB3G3ZE0V4qXawzCXIzdTnOXZvVoghjulxBcw7Og7H3gT7DsugZfmLHNa8tg1NJJ3nUB1GT7WnsLwsq/wifma6W/mPdXWWZc5gDLmQIDiS0ECBbgQeOwTGqFVoG3s/zB1WsjEN1Nk7E6hB3b0gnjTx2Bs780DMGM0hzpGsgtINyJuBNoMn+Sqq7nNhjjE3EC7oiR6f8AaVtQOAbDpB7mIH/a5BqZG9UcQhgCsLUylplz3B9jYANDdzLSd4kfb7vbh6IA0w3Tt+Iu93fi3/JNxdeCIBLAbj3vfuCitoTEaW7EaiG37SforLkryZoD3MU4prWWYALFxcN+bcgeiHWxBqQ7fS10cDSbmB7RupNFh1ACDMgyRv2vvuqrMKTGE/vh12gH03ItG4hZX1nEKpAk3KK5Dw+XBo6YmBcSfYmN0fPcR5ZfpGprg1szEEuuHd7Az325VG/N2URqrNebloaBpOuB6Rsq/EYprml7XdR4i3sPRHWhiwdoJ3GYCjk1NwBaIjbebcyp9LBWh46TDbc8glRcvxjwwy6QbaQQjYzOS0yHCWtAbMGPYclHbzWbGcwIKgQlTBGm7WwaSCPRTsK97pDpG5ECbqrpZoKobMk8yIstLlzy6IatppXs/HBWakKOO4DB4AtAc67kWtXqDYLS4LLS7cK5w2SN5C6S6dcYAnNe/JyZzZ5xLtpQ25RiHfvfmuv0srYOApDcKwcIg04g/qPgTjTvCWIqd1LwPw7qn5jAXXxTA4CcAr+nX3lfUN7Tn+C+G9IFrnEktMrb4TAtpgACIUpeRVrVeoFmJ5MSEiIGr2gd1uVGAqFnGYNoUi877NHd3AU1CxOHa9ul7Q5p4KxYGKnZ37TVRUOC/XvObVsVXxBJL3d4Di1o+ioczolk9V43B/mF1B3hTDmY1Nns7+qjnwVhuQ93u7+i4Q0Gp3Zbn9Z6QeJaRRgDj4xKLwxnJxWFfRcJexmgl15kWM91QYgVaDtMw4u1QeWtJ6W32uSYjn6dHbl9OhTIpMawAE9hblzv5rBeKceK0CkJIM6uLcDki0/RM6qtQo3nmI6Umy0+UvpJ/aV+KJl0QWOsdXUWkkiZG5k8cIbMCCSSXPl0EyALSIBJm5JN/wCqhUs4cxzg6m2dJktLw3TBixJBO/IN/dWNHFhrmujUCGvDo1BrnmHtcOBMhc4q6zonIOCI8sczVDhp6TDWtAaBp5b8xsLfyRcqxop1tOIFhAkC7QQIlo++/O2yNSxbHNIbIP4v3ACN4G27f1Vf/gdLocTcECxNh1XJ2sP74zXaVbLdiCatWBBljjM9oPdBpxS8twNU/NTrHTDQ3eIO9jIHF1WUazI1NqB0yQb9yAI4H6QnjDUySSzU0QA15MOJm8zFgIj1VdmuAqEaqIFMDTDKZIBG82gECee5+p7LlvIDcGYrqFXUtGVg8aZ2Ik9o5N0uJxbGtAf8rQdyCIPKyWGNZwNwId8wEExwe+3bkolJtUkNku07ggEgCeSDMTz3WPpFB76m9xln/wC4mDSdTC4n5ATvFi4geyZUxZLSWgl7/mIBDQOG3vO0/W6Bg8AxrZLBOkiek8u7gxEj7K1oVQ6RsAJhgAaOAY432WmFa/hEm5veRz4YrY/QZ0upgtM7Eap1ATvJIPsPpJb8M8VxWAHaLLS+AgNb3AyAzSZizi6YZB2IaZ/hbGxW7Y5dbTIGrGZytRcy2ECcmpfCyvMmqPpIVhhPhTeX1ZJ3sum6gnh3YfeyZFKxY3uZkcv+HtBm5JWgwmRUaYsArEA/9JQ1bCKOoMux7jGUmjYIiWEoatTMalTxTSVKrG7kKSoganBioc28ZYagCXVG29Quf578ZaYkUQXHuNvvss7h7Qnlt78fnOuve1u5Cps08W4agCXPbb1C+es5+ImMryNehvYXP3WYr4l7zL3Ocf8AUSVPV+U0FT5zO3558Y6TZFIF59NvusbX+LOKLiQ2B7rn2lN0nsq2j3M3nHQ/zPslKka4HZKQtxaIWppBTkoUkmT8dVH+W1jWnyyQXOG0iYY7twfX6LKUqLCOp0cbXJje/Hb6Lq7mz/f6qLUy2ifmpM+jQP0XJ1fh73Wbw36GdnR+JLTV5ZX9ROQZ/hKb29IMQLcyObbf8KnwWFxNMF2ioKMiTaHX6uk3Aueocn6Lu1PKKA+Wiz/8z+qLWwTHDSWtLe0CPsro0FighyMTd/iqOMKp/WcGwmIp6nAPcGzMOF2ta4ETBjaRG19+11XrNDXHS/VFvnlpGlxaQN5aY1DuDHbpFfwdhHb0KY9mtH6BVuJ8AUT8jqlONg15gT6fyUs0DE5BgV16+8xlGtTbTdq6pM0wAS7uZn5eojeZg22Qswq+a2Za0sEaWi5bBJ2G1tzv68aOr8NyPkxDv9zWuP3UXGfDnEP/APsDefk0/S3CB/x9mcwo1lfeZmXUz5eoQGt1N1ktGt50kFrZmII+/Cc+loaYMB1w50AuFrxuL3j02sr5/wAOcToDBWDgHahIFjAHPt+qlYf4Z1HkefiRpt0NYHbCJvYHnm619DYTIdZX8zD4/FS3SB3cS2Z0jdvtbVcfWyj5W3EYgkYai+sJLehrg0QTck9A7XNp2XZss8DYKjBNM1nDZ2IcasezD0DYbN4C0bAAAAAALACAAOwCcq0QUYaK2a7+0TI+EcmxFPDsFdrW1JcXAO1RJsJBMmI5/qtHTwnc/aymLwYU4qADAiLOWOTBNogbJ4CKKaHVxDGXJC1MxQxPDFms58c4XDg6qjfuFzzPfjO24oMLvU2H5rO74m/LPvxOy1KzG7kKhzfxphqAJdUaI9QvnnOPH+MrzNTQDw3f7lZmtXc8y5xce7iSfuVeGMnoH3nas++MrRIoNLj32H3P8pXPc58f4yuTNTQOzd/uf6LMU22RmUiskAdwyqzfh4/KNq13VDL3Oce7iT+qYMM7eFaYegf3fqpIYexWfMHtCNpLMAsDM/pI3XpWmbgdW4HsiU8rZsGAnkEXWTescr8HvI3H0j7zNUBJHur1uXqY3Bs4aPsFKbS9UF7d3U7Wi8LFKnzMNmXvhT4sVKcMxQ1N28xu/wDuH9F17JfElHEsDqb2uB7FfKrltfhX/nH3TOcDM8s1YJxPo0EFLCr8v2CsEQGKkYM8vSvJFJJ6OycHJAkepJCwkMIYTApKhC9NJSJVJc9K8vBFCkkGGJ+nunlQcbspIIWti2MF3ALOZz4+wtAHVUbPYFZjxp8pXDs1/wAwoYYk4jPkqqbjzOrZ58ZdxQYT6mwWCzfxzjMRM1C0Hhv9Ss0lK1tExvPtxEqvc4y4lx7kkn80gppaSO3dWTiRKw3JgfKUqnlxPCJU2VxgPl+iC9pAnU0mgrscq0iYfJ3W5VlRyuO1vcR9duD9lLrfKz+FSaO/9+qAWLTuJpK6V3KJFp4JwvpMHtt/eykV2t1EEadLQ3ab7k+h2RcJ8x/3f+IQK3+Y/wDiP6rM0pNlvxgRH4YxIgiBMWie44Q9JHpHr+SkYf5j/CP/ABXq/P8ACP1CoiPId2Ub8o9tRrdLrFrrOaRJaTyPRSdNE3v9iqRnzH2/krCj8o9leJyU1D8jM//Z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7" name="AutoShape 8" descr="data:image/jpeg;base64,/9j/4AAQSkZJRgABAQAAAQABAAD/2wCEAAkGBxQTEhUUExQWFhQUFBQUFxUUFxQVFRUUFBQXFxUUFRUYHCggGBolHRQUITEhJSktLi4uFx8zODMsNygtLisBCgoKDg0OGxAQGy8kICQsLCwsLCwsLCwsLCwsLCwsLCwsLCwsLCwsLCwsLCwsLCwsLCwsNCwsLCwsLCwsLCwsLP/AABEIAMkA+wMBIgACEQEDEQH/xAAcAAABBQEBAQAAAAAAAAAAAAADAQIEBQYHAAj/xAA9EAABAwIFAgQEAwYGAQUAAAABAAIRAyEEBRIxQSJRBhNhcQcygZFCobEjUnLB0fAUM2KC4fGyFRZDRJL/xAAbAQACAwEBAQAAAAAAAAAAAAADBAABAgUGB//EAC8RAAICAQQABQIFBAMAAAAAAAECAAMRBBIhMQUTIkFRFGEycYGRoUJSwdEVI7H/2gAMAwEAAhEDEQA/AMb5S8KSPCXSuZmfQy0E2miCmnBPBUzKBjQwL2kJ2tJKqFBng1egJQ5KFIN2iAJ7QmlyZrUkVpIDUukKP5qXzFJZBhoSQg60oepMFDCgJwaEDUnalJjaYbSmuCHrTHOUmgTHOCC4LxcmlyuWXiAIzAgFK1ykIrEya0J8KK2oU8VVUhzJAanaFHbWRG1ipBsDC+WvGmmtqp/mqQZyIJ1JCfRRnVU01FJpTIrsOm/4dSnOQ5V5hQZDDk4OUYPT2uV4hhWJKBSyo3mJfNVYkKSQvFyjiqlFRTEHgw7XJxchNKeYUmWURHOQTURSmFqkyuBGeYiByaWpYUMMXEcHL2tIGrxCkgYGLrS+ahOCaFJeyF1JpeU5rV7ylJnj3jNS9CdoIT2MJ2E+ykAwHcGvAKzwuSVn7N+6tcP4NrO3MfRWPtMHVUp20zTSnhbCn4Edy4ow8B/6iptb4gT4lp/7pipXta2TvAZ4cVFreCKg2Km0/EtfENOf6pmmvTvMVnX8MV28SqzEYOoz5mFZh1urs/CRGmomGooz3FMkq5oriTmvSyobXlP1FXiVtJkcMSo3lFL5KmYZrsQMJFI8lCdTUlo+6DShL5ac1ikNjiEYiAJGhEBWYu0QUk7yUrXJxKkE2RB+UmuailMLFJQBJgSYQy9EfTSsw7omLK8gdxhQFGTAEFKwqbhcC+oYA+pVpgvD3NUwIsWnb1JKG99admVZqa0HJlQxSqFEm8SBc8W91a4zLaNANqF8jbSYgu7d1Hr4x7bMY2CILSSA31P9EA6kHhf3nL1GsbafKGfzj8LjqTwKZFwHB21gIgEm/f0V34UrYd7ywt0mT1bN4ixvdYl/mMe7Z4eN2shgceGk3O25UvJ3VRrJJAIBkQSA07H2N/qsLmo7lOftEmDMuMztlDL2t2AUkUQFmsk8VNfop1QWu0CKhsx5AvB44Wj3XXS9GGVnCsSxTho/QF7SE3Sk0q/OExtMJpCa6kE3SvFTzhJtMHUwoPCg4rKGO3AVhqXvMV7laaDuvRmGzrwcxwJaIPosFmWWPouhwt3XdnAFZbxXlTXsNkN6sDKzraLxJwwV+ROSFO1r1dsOI7GEKUGei3SY1y8QvMgJTVCqaZQep4MKQ00ZjkSQpMq22QjSKc2kilwQ3VFIYW56ippKG6ova1Uzg5hWuCl4LCuqmGx7mw9kuVZeakGBp1DmCfrwpuMcKTXtsTNgYMTylbdQFO0dxW+/HpXuRMdh3UX9bQGQCDc6pMGDsF4UA5oc1wMjVpmTBMbjn0UXGVAdOsvOqNLbuaRxY2gq3wOCLn0yQAS6ZDdOnVI0uMXHy/YofmsoBJia2uDwZU1KR5UrCtLuLdu5TaOY0myaglxJiNvolZmZe/pENFzCt7XK9TFmvZ/+vbz8+0scHh3ub09Jvcqbh6Z2LiR+Lc27BJgKxNKx959TyhNzI07iD3BEj3XMYlmxK5kzFYZlRh2hg1Gd9I+qrcTVYGl+7RBI9Y5PflV+NzcQWSIJnkX9FUUMwJa5hB0gkySYjkwmK6GIyZAMdzRMpsfSd5X+Y67XPIgDkN9b8XUPCEsYA/VBdJA+bVPI525VbTzASzTUAIII08Ee6uqHlvIBcAXfiJgC8SURlZeDJuhxVe6mW0ho5aH/AIdIuf1stV4Y8QOpgsrS9kAgiJba9uyzWJcxrWta8kAjqjczf6e6Ng3aQSZLh06vruQgixk9S/MHZWLByJ03A5pTqt1MP0NiD6gqUHjuucU6odLmuu2D0227qbg8wqzE/wDKZTWnoiINpcdGbxIQsdUzyowCQpuW+JmvdpdYphdSrHHUE2nYDM0JahuYkp4xpNk99cJxKc85izNjiNa2FU+IaoFM+yn1cT2UOrg9e6a2+nAlVsAwYzi2Pb1u9youhdTzfwi18kC6zFXwjUBMGyVKMJ6erxGph3iZjWlCjBGZSJWZ3CoUSQyqE91VRTRKZBUmTUGhi9MuURjUtQhSLjCNAFqtsmwLagfq7AB3Yk7xym5Vlfmsc8uDWNMepMbBWmBIa3pgOtMpPV37V2r3BanUhhtWS6uWhlPSxx2u4/8ACpcWzUJJDdQIcf3tMAg+isMwzIta4AF2kSXDYSsszFuxAcBIsTNjzcdrpOhHbLnqc49cyPm2JaC1tJzKjXadMT0aZtpN/wCwrSnnDnNdqHVJMtJmCI7xHOyocfVDWvDW6C6AYg2HAtIRcly+rUEgwHCPWF0XrTywW9vmCQkEiR85rlpaWuBhT8he7yXPmSXX7gDhTz4Qa/fUCNz3RBkBpgsa7pO47obaikpsB5mdj790a/OAJ0mBG08qL/670gHc9lGx3h6oy7TIP5KLQy8j5xMXBVrVQRkHM2XaHqaqhOmYBEnhvukwNIve4usxxIJBNx/pHGyscHRiNIjVvex91o8DkVM0tZqUwf3SYI/NTzDyqiCss2Dc0zmHyZrHl0gtI2IuPWV6vU0ANDvl2J/MJ2cV/LnQSQFTVq2sCdysorP6mMVOuAGFHMum5tqI2adrbe6s8FmMyDaTc8GOLd1n8pwzRZxlErP8skDYGZN1iypGO0Ruq4keqanBVmt6pibgHY+kqZUzM/NPO3a3Cy2GxZEOgOHrxKnMrlwOwgz90o1JBh8Ay/bjtTQZEncHdR209FQGN/1QqzWloeIkC8f0T6teWCDIF55CGAfaY6mgy7EPDomxV8x5KyWT1zUcIO261lELteHElDn5nK1oAaS6TVZUGhQaIU2m5dRYgYV9IFAODHZHDk6VcrM+dhh4RmQEzE1IVbUxhXOxme61F5Al2WiFHqsVazMSjDFypiBq1Te8I6pCj1ahNvonkypGXUZdtIII9vWVTHAzGGUMpaTsroeU4u1Od0zpAt/F/JaCpVaJH4yIMRpiJtOypMBhtNyR8wtvIE8IGc1HEuDdzcOFrdiBsuS481+5y4XzC57xLiNoGxnk+gVdmuMNIMo0m9RuSB+auclw/l0Zdd7rmfyQ8Ll5fVLyAbwPQK1sRWOeh/JmsEjiQ8q8Pkgvf1F9x7FW2UYZ1N0RIBieyvcLRDTHf6IeZ4E+W7y/mJiQYuUo+qaw4PRm1UCDx+LDRtc9llcwzoBwJ3BuFcYbw9in6S7pabF+ppt6NBmf6hHqfDptQUpL9YqO81+oN8xkuIGnq0uAgSDsNiUzRXUp9Z/aDscIOOZn8dnQLZ2BFpUB+NEAcn7Qthmnw6w76h8tz2N3LKbw9rAJBguk3Pc8FZHM/CmLoEua0VWNALTT6nOBMT5Q6rWngTunKRQ3pU8/fiANnGSIhxgkNA9ildVkCTJJ3Weo1S5wPJNlNfLXAO90dqADiWGDS+oUuTdLVqsFNzPLEnY9lXjHEODQIBCPi6Rc3pBk2S4DK2SZlqlYdSMzGCNMXHKj5jiZAjdRXYSpTBls+pUVribE3KbWpc7hMZIGJIGZubEcfZHw+bEuE7oLcDqiFPoZL2F+/ZW5qA5mgHlzlWPZ/wDI8fVM/wAYXOOgw07eyzedYF1J4nY8ouWYuEudOu3evOZAxJwZ1Xwo9jW8SVr6JHC5Ll+ZgEQVpMH4l0RqNlqjVbPQwit+lLHcJvQ6EWnXWSHiFjhLTPsn4DOQ50Js62sNtzF10VjLmbSm9FlQsGZClwnFORmJsuDifPGPCqn0bro+X/D2q+DVdHoFq8s8BUKdy2T3N0otbfE9K/idAHPM4rhcnq1PkpuP0stJlfgLEPjV0j7ldqwuTU2bNA+imsoAIgo+TEbfFifwLic4yr4csbBf1e6l+KPDzKNBugBvVwN10AwAsJ8Qs1YWsYHXkyBxax+6FqkVKW+YvVqrrbBkzJVdAIdTggwC2YMx291mvPdVqERDDUkgd2mw9kzFkseSWl3pP5qBkTnPrhoB1ufIaPXdcyqnClhOqSBNnToufIa0mGkwL2AUzIWhjQXcklb3wrkbaTJIGpwuVkM5wLqVd7JE6tY026C6YI4KBqdG9dIY+/f2g6dUtthQQ8ebWAplsNglxg3kdAANjflTDSbqG17SHR1EAkkTAvH2VLhGOhxpiC4lxMMO4iCAJGx9blHoPDoYASXkGBYFrgNN+Ww5t0ntAGAI2VPzJ9ckMDGja5c3odaLtPDvmv6JmZ549jOgl2wLnkvduNTjfaTE8E7cqDisfFgQDN/YWAjeZ59Fks1zrQ8w5zZNtMySbG5sLE3JjdFoR2O0SeUp5ebPCVHtH+ILSSdQ6rAtJsG3ubA2mJKl4mq/y2im3Q6NQsIaTd02mYtAICx9PxKH02NY5ssguYA4OY2YOpxs4DbptBvK0mBzI1IaYnSWN2i5sLC34fy2UsV6++JkqG9QwZHwnhnCioHiiyKjatOoCLg1QCH0xs1zS10dg4wbQuV5rRfh676dRwe5ps7uDsY/CYi3C68CA4zIcNTY5GqeDfbki8XWF8a+G6lRxr04dAa1zZ1VXEWNUxMtuBJvYbwSnNDqSz7bD+/+4nbRtO9f2mMZj36pmStTkuOdADtzcyqduR1GCXMKtMkwtWq4tAiO6d1XllfaSokHmX4y8VQebbcLL57lraPVH4oHoul4DLy2mNUA8n2Wc8TYQeW4VLNiQf5rlabUkWY9owygg4lHljCdMCTutJlzGCdRGs/h4CymQB+mxmT097K7GEc86jwf7CNqVyxBMtOVieL9HkHl1gICwLXFq6fi8tLqUOiOw3VtlPgWnUpy5tyE14e+UKDmKalwhyZzHK6k8q8pt12KsPEfg84U62glnPooeBItCzqeDCVOHGRLjKsL5e+yvsoxlPzA2B7qhZWLrBFot6hw6Z9Vzlch9zcwxX0kTrmFpiBCPCq/DuJ1UxJvCnvJleprcMgInnbFIYgyUGhOXl5Egp5IvJrnKSQWM+U+y4dmj6nm1dcWqEDnYrtWPqQwn0XKcxLHl5f0s1G4ElxnYf1XM8RIG2dHQA84mLzHFuGqDE7k3Mdh2UHJmYinVZWpsd0uF3CxE3B9Fsa2RU3gEanTuDAi/KuqrWsZpa2YH6DZIfXLWMKMmdM17+DNLR8b020my0+bp+XZuqCdzxZYutXq1i6u41AajiYc4GA50ta0aZiNrmzOAjCk2mNVSzXRY3OrYCd9ifumYXAU3PBa0gS7pcbAyNx7NAgfmqfVNavrmqdOlRJWW1MObTmWOAbLnNNnGZs2IEAEE3/NUeaUSx1iWmCXBvE8ugdPfdXldzdIbT2cC0N2gGLgkb/dc/zjP6tCq4NLhUDnEF7WkgP31NIg2jiIj0QNNW1rnEP5mwZMknHMFMhjw95gSNTWsjs7mQY9591k8fXL3GCYkwTuR3KA+tq+YwPSYC9TqBpEiR2K7dVIryR3FLLt/B6knAYnQQHAEAgwRP2K3uU52ylHT8xJE/MPWOT1C3p6LH5Y1hgnsSRuZBtHFwVa4WZaCJbJ0i1/vb79krqlV+xDVcDHtOkYXDtrBrtIm88/NAJ4H/aSpRcWFwtoLtIJiRIjVH17pMBitNIE7aWshugNBaAI9vUeu6h4zEGqHAM6J06WkASAN+oEXM+4auIF5mxuJ+0dhMUHtcyrOsaS52kEgGASINxO0wVY4TAMoS8AGd+/uqr/ABA0hzrvpfsxrkSIBhjQO2oXHE8AmBisS8loa4gN39bm0SjWszYGeBM+UCSRxnuaLG1xUaYcKbYBgjfuFivEObO8qowaTDebq1q4vS2X8ysX4jrsfDKZkky6P0W9JXvs9QlPhEIErPDOId5oEgaQXD3W8yqp5jwHXItewusvl2W+U0OLOpxiSDIBWswIO2mNj2M957JrXOrElZmhSqcyVnFVrHAAwRwFovCfidp/Z1Dfg91iM1fLwAR/36qThsK4dQH1QaLjRhhBW0rauDOq5xhWVaRBgyFwbE4epRxDmcB1o7Lf4fH1wOl5Nog3Vc7LtTi+pZx2B5TduursXIEBp9O1ZwTxIuWvDbndexzHk6mhFq4QtFt1ZYOodHWLhcv+rIj2cS/8Au6SHb8raQFjfDuNAExC0rcaCF6HSXIKgGIzODqgTacCWS8kLk0uT8VjimOKQuQ6rNQIM3EWMH6EbKSCQ82PQT2uud5rhXVKbmtGkAkzBMX2/NH8S5zVovFFzvMa10AzDiLGHkbmFExudPdTIayGhwE6XOItJ9xsPqvPa+w22DHGP/Z3NHS1a57zAN/Z6Q/fv/wg4nMgyQSDqnfgI2Pc6oyG2qFtrCBYyDJXNsydVD3NLwY5Bn6Sl9NpluJyY2z7RkzpeFDcQ4a3npaHt0gBt7EOBmHCI7GdzsptCk0QxsAhw6XDp0iCIJubyZndZjwy1z6VF9MkudqDybmA8jTPtBve5+mgw2L1VXMbD9I6hBMARBDotc99gsXIQxVfabQ5GZ7N8ARo8/8AaMO2k7QItvweewXLvEdHRVcDJILer0c0HfncLr2Y4d50vJ16nCGSS0M2FyYJm5JneFgs6yOtX1vIa3SBDdJY5zWSGtZTALnO2ud5F4hOaJvLb1HjEDblk47mK0GY3sldR7yrmjlLqe4IEgSWkEEyYvsbH7KTh8ue/UNrxJAuOxXSbUKIBasjmUVMOpw6LSD7/VW2AxlR4Aax0Q4y3ht5d9ByrPDZPqYWdRdMNaI0gfvEnjdafJMgo0IIGpzreY4k2v8AKNm8bdkpqNZWF5GTN1V2hse0tcAWvgPbNg88G5kmdonT9pukY3W0aaYYSXP3cyo4gCWhpFunjn3UwNaf2YcPpvPF9ybKrxQc1weX6i4kuuS8lp7DqEadtrLiq2SY531AY7Gim1+poLCwPD577TExL2u3OzuOaluaML3Fp6HQY52WU8eYw1cWSyp5g0NZLTLZBcdIIsdwbckqtw2CqES4uDWx3gLspolNYZjgkRIati5AX/U12f401KZLXBoDtU97REqiyCjrfcjvJ7q4w2Fo1mmlTJItMktuN4HKsv8A0RtItdSjUwCJuD3McoYtSpPL6MIQWbMlNwtbSQDLG3Jt+qJQLtLmkEuiWhvZFr4ghsg6iTDmCd+CBwrbKMOKfUR1EfaeEouGI39S7bNq/ec+fUqMfFRpB9VcYXM3WA25WvzjKKWJHXAI2I3WcxXhUNHTVmExZ5b8AfxAV3Y7lhhK4mZ9UWo51RwJMdvRUOLqmnTa2Lt/EhnNieYSjaZhGBYDzNFiKhaYkEoZxBdINoVdhs3YI1QVc5dgKmIcHRDZWqdMzcYgrL1WaXJMN0CyvW4Wydl2E0tA7KfpXYq8PUD1GcmzUEnImf8ADGfec3Q8/tBv6+oV+VS5T4Zp0HawSXdyrpNaUWivFvcrVmo2E1dRCUkrxQ/Ob3H3TGYuBOaeMclLa5g3eS5jyATDiA4epaT9iE7AZZoYWmXWAdxvc3id1sfEWCY9mrS0ulo1mCWi8RPrCy+DrOZrbpgtbDQPmMT+Hnheb11ZSzaOu529NaXqH2mZ8UYUupuDSQ5jSZmC4CbfYLmdau6YcIIJBBsQfULs1fDsc0teA7zGwA1336jBG+3rt2qczyukQ9tYNlzHH5QS1uwmoGyIIB3G3ZE0V4qXawzCXIzdTnOXZvVoghjulxBcw7Og7H3gT7DsugZfmLHNa8tg1NJJ3nUB1GT7WnsLwsq/wifma6W/mPdXWWZc5gDLmQIDiS0ECBbgQeOwTGqFVoG3s/zB1WsjEN1Nk7E6hB3b0gnjTx2Bs780DMGM0hzpGsgtINyJuBNoMn+Sqq7nNhjjE3EC7oiR6f8AaVtQOAbDpB7mIH/a5BqZG9UcQhgCsLUylplz3B9jYANDdzLSd4kfb7vbh6IA0w3Tt+Iu93fi3/JNxdeCIBLAbj3vfuCitoTEaW7EaiG37SforLkryZoD3MU4prWWYALFxcN+bcgeiHWxBqQ7fS10cDSbmB7RupNFh1ACDMgyRv2vvuqrMKTGE/vh12gH03ItG4hZX1nEKpAk3KK5Dw+XBo6YmBcSfYmN0fPcR5ZfpGprg1szEEuuHd7Az325VG/N2URqrNebloaBpOuB6Rsq/EYprml7XdR4i3sPRHWhiwdoJ3GYCjk1NwBaIjbebcyp9LBWh46TDbc8glRcvxjwwy6QbaQQjYzOS0yHCWtAbMGPYclHbzWbGcwIKgQlTBGm7WwaSCPRTsK97pDpG5ECbqrpZoKobMk8yIstLlzy6IatppXs/HBWakKOO4DB4AtAc67kWtXqDYLS4LLS7cK5w2SN5C6S6dcYAnNe/JyZzZ5xLtpQ25RiHfvfmuv0srYOApDcKwcIg04g/qPgTjTvCWIqd1LwPw7qn5jAXXxTA4CcAr+nX3lfUN7Tn+C+G9IFrnEktMrb4TAtpgACIUpeRVrVeoFmJ5MSEiIGr2gd1uVGAqFnGYNoUi877NHd3AU1CxOHa9ul7Q5p4KxYGKnZ37TVRUOC/XvObVsVXxBJL3d4Di1o+ioczolk9V43B/mF1B3hTDmY1Nns7+qjnwVhuQ93u7+i4Q0Gp3Zbn9Z6QeJaRRgDj4xKLwxnJxWFfRcJexmgl15kWM91QYgVaDtMw4u1QeWtJ6W32uSYjn6dHbl9OhTIpMawAE9hblzv5rBeKceK0CkJIM6uLcDki0/RM6qtQo3nmI6Umy0+UvpJ/aV+KJl0QWOsdXUWkkiZG5k8cIbMCCSSXPl0EyALSIBJm5JN/wCqhUs4cxzg6m2dJktLw3TBixJBO/IN/dWNHFhrmujUCGvDo1BrnmHtcOBMhc4q6zonIOCI8sczVDhp6TDWtAaBp5b8xsLfyRcqxop1tOIFhAkC7QQIlo++/O2yNSxbHNIbIP4v3ACN4G27f1Vf/gdLocTcECxNh1XJ2sP74zXaVbLdiCatWBBljjM9oPdBpxS8twNU/NTrHTDQ3eIO9jIHF1WUazI1NqB0yQb9yAI4H6QnjDUySSzU0QA15MOJm8zFgIj1VdmuAqEaqIFMDTDKZIBG82gECee5+p7LlvIDcGYrqFXUtGVg8aZ2Ik9o5N0uJxbGtAf8rQdyCIPKyWGNZwNwId8wEExwe+3bkolJtUkNku07ggEgCeSDMTz3WPpFB76m9xln/wC4mDSdTC4n5ATvFi4geyZUxZLSWgl7/mIBDQOG3vO0/W6Bg8AxrZLBOkiek8u7gxEj7K1oVQ6RsAJhgAaOAY432WmFa/hEm5veRz4YrY/QZ0upgtM7Eap1ATvJIPsPpJb8M8VxWAHaLLS+AgNb3AyAzSZizi6YZB2IaZ/hbGxW7Y5dbTIGrGZytRcy2ECcmpfCyvMmqPpIVhhPhTeX1ZJ3sum6gnh3YfeyZFKxY3uZkcv+HtBm5JWgwmRUaYsArEA/9JQ1bCKOoMux7jGUmjYIiWEoatTMalTxTSVKrG7kKSoganBioc28ZYagCXVG29Quf578ZaYkUQXHuNvvss7h7Qnlt78fnOuve1u5Cps08W4agCXPbb1C+es5+ImMryNehvYXP3WYr4l7zL3Ocf8AUSVPV+U0FT5zO3558Y6TZFIF59NvusbX+LOKLiQ2B7rn2lN0nsq2j3M3nHQ/zPslKka4HZKQtxaIWppBTkoUkmT8dVH+W1jWnyyQXOG0iYY7twfX6LKUqLCOp0cbXJje/Hb6Lq7mz/f6qLUy2ifmpM+jQP0XJ1fh73Wbw36GdnR+JLTV5ZX9ROQZ/hKb29IMQLcyObbf8KnwWFxNMF2ioKMiTaHX6uk3Aueocn6Lu1PKKA+Wiz/8z+qLWwTHDSWtLe0CPsro0FighyMTd/iqOMKp/WcGwmIp6nAPcGzMOF2ta4ETBjaRG19+11XrNDXHS/VFvnlpGlxaQN5aY1DuDHbpFfwdhHb0KY9mtH6BVuJ8AUT8jqlONg15gT6fyUs0DE5BgV16+8xlGtTbTdq6pM0wAS7uZn5eojeZg22Qswq+a2Za0sEaWi5bBJ2G1tzv68aOr8NyPkxDv9zWuP3UXGfDnEP/APsDefk0/S3CB/x9mcwo1lfeZmXUz5eoQGt1N1ktGt50kFrZmII+/Cc+loaYMB1w50AuFrxuL3j02sr5/wAOcToDBWDgHahIFjAHPt+qlYf4Z1HkefiRpt0NYHbCJvYHnm619DYTIdZX8zD4/FS3SB3cS2Z0jdvtbVcfWyj5W3EYgkYai+sJLehrg0QTck9A7XNp2XZss8DYKjBNM1nDZ2IcasezD0DYbN4C0bAAAAAALACAAOwCcq0QUYaK2a7+0TI+EcmxFPDsFdrW1JcXAO1RJsJBMmI5/qtHTwnc/aymLwYU4qADAiLOWOTBNogbJ4CKKaHVxDGXJC1MxQxPDFms58c4XDg6qjfuFzzPfjO24oMLvU2H5rO74m/LPvxOy1KzG7kKhzfxphqAJdUaI9QvnnOPH+MrzNTQDw3f7lZmtXc8y5xce7iSfuVeGMnoH3nas++MrRIoNLj32H3P8pXPc58f4yuTNTQOzd/uf6LMU22RmUiskAdwyqzfh4/KNq13VDL3Oce7iT+qYMM7eFaYegf3fqpIYexWfMHtCNpLMAsDM/pI3XpWmbgdW4HsiU8rZsGAnkEXWTescr8HvI3H0j7zNUBJHur1uXqY3Bs4aPsFKbS9UF7d3U7Wi8LFKnzMNmXvhT4sVKcMxQ1N28xu/wDuH9F17JfElHEsDqb2uB7FfKrltfhX/nH3TOcDM8s1YJxPo0EFLCr8v2CsEQGKkYM8vSvJFJJ6OycHJAkepJCwkMIYTApKhC9NJSJVJc9K8vBFCkkGGJ+nunlQcbspIIWti2MF3ALOZz4+wtAHVUbPYFZjxp8pXDs1/wAwoYYk4jPkqqbjzOrZ58ZdxQYT6mwWCzfxzjMRM1C0Hhv9Ss0lK1tExvPtxEqvc4y4lx7kkn80gppaSO3dWTiRKw3JgfKUqnlxPCJU2VxgPl+iC9pAnU0mgrscq0iYfJ3W5VlRyuO1vcR9duD9lLrfKz+FSaO/9+qAWLTuJpK6V3KJFp4JwvpMHtt/eykV2t1EEadLQ3ab7k+h2RcJ8x/3f+IQK3+Y/wDiP6rM0pNlvxgRH4YxIgiBMWie44Q9JHpHr+SkYf5j/CP/ABXq/P8ACP1CoiPId2Ub8o9tRrdLrFrrOaRJaTyPRSdNE3v9iqRnzH2/krCj8o9leJyU1D8jM//Z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2058" name="Picture 10" descr="http://f.i.uol.com.br/folha/comida/images/12297547.jpe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1840" y="160337"/>
            <a:ext cx="3060339" cy="244827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0212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://ecx.images-amazon.com/images/I/61Agh8PF2tL._SL1231_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7" y="2261"/>
            <a:ext cx="5220072" cy="389703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s://upload.wikimedia.org/wikipedia/commons/7/77/Sucking_leech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77"/>
          <a:stretch/>
        </p:blipFill>
        <p:spPr bwMode="auto">
          <a:xfrm>
            <a:off x="5206993" y="-880"/>
            <a:ext cx="3921952" cy="304541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http://invertebrates.si.edu/Features/images/families/polychaeta/myrianida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883548"/>
            <a:ext cx="4524747" cy="297445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https://bobandsally.files.wordpress.com/2014/08/img_9324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3950776" y="4400930"/>
            <a:ext cx="3040904" cy="189296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 descr="http://i2.wp.com/somentecoisaslegais.com.br/wp-content/uploads/2014/02/animal-1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72" y="2976444"/>
            <a:ext cx="2726291" cy="388155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http://upload.wikimedia.org/wikipedia/commons/d/dd/Puz_u_moru_3.jp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2040" y="1777499"/>
            <a:ext cx="2637646" cy="197823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aixaDeTexto 9"/>
          <p:cNvSpPr txBox="1"/>
          <p:nvPr/>
        </p:nvSpPr>
        <p:spPr>
          <a:xfrm>
            <a:off x="3995936" y="3401791"/>
            <a:ext cx="2103056" cy="70788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4000" b="1" dirty="0" err="1" smtClean="0"/>
              <a:t>Annelida</a:t>
            </a:r>
            <a:endParaRPr lang="pt-BR" b="1" dirty="0"/>
          </a:p>
        </p:txBody>
      </p:sp>
    </p:spTree>
    <p:extLst>
      <p:ext uri="{BB962C8B-B14F-4D97-AF65-F5344CB8AC3E}">
        <p14:creationId xmlns:p14="http://schemas.microsoft.com/office/powerpoint/2010/main" val="930402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/>
              <a:t>Annelida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pt-BR" b="1" dirty="0"/>
              <a:t>Integrantes</a:t>
            </a:r>
            <a:r>
              <a:rPr lang="pt-BR" dirty="0" smtClean="0"/>
              <a:t>: vermes segmentados, minhocas, </a:t>
            </a:r>
            <a:r>
              <a:rPr lang="pt-BR" dirty="0" err="1" smtClean="0"/>
              <a:t>minhocuçu</a:t>
            </a:r>
            <a:r>
              <a:rPr lang="pt-BR" dirty="0" smtClean="0"/>
              <a:t>, sanguessugas, poliquetas</a:t>
            </a:r>
            <a:endParaRPr lang="pt-BR" dirty="0"/>
          </a:p>
          <a:p>
            <a:endParaRPr lang="pt-BR" dirty="0"/>
          </a:p>
          <a:p>
            <a:r>
              <a:rPr lang="pt-BR" b="1" dirty="0" smtClean="0"/>
              <a:t>Características Específicas</a:t>
            </a:r>
            <a:endParaRPr lang="pt-BR" b="1" dirty="0"/>
          </a:p>
          <a:p>
            <a:endParaRPr lang="pt-BR" dirty="0"/>
          </a:p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dirty="0" err="1" smtClean="0"/>
              <a:t>Metamerização</a:t>
            </a:r>
            <a:r>
              <a:rPr lang="pt-BR" dirty="0" smtClean="0"/>
              <a:t> (segmentação)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Sistema circulatório fechado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02495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Annelida</a:t>
            </a:r>
            <a:endParaRPr lang="pt-BR" dirty="0"/>
          </a:p>
        </p:txBody>
      </p:sp>
      <p:pic>
        <p:nvPicPr>
          <p:cNvPr id="2050" name="Picture 2" descr="http://4.bp.blogspot.com/-HR3QRdKr16w/UCFissCzN1I/AAAAAAAAAGI/G4-F-Rw3_iw/s1600/anelideo+metameria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1720" y="620688"/>
            <a:ext cx="6937642" cy="604867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ixaDeTexto 3"/>
          <p:cNvSpPr txBox="1"/>
          <p:nvPr/>
        </p:nvSpPr>
        <p:spPr>
          <a:xfrm>
            <a:off x="90433" y="188640"/>
            <a:ext cx="2527479" cy="397031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800" b="1" dirty="0" err="1" smtClean="0"/>
              <a:t>Metameria</a:t>
            </a:r>
            <a:r>
              <a:rPr lang="pt-BR" sz="2800" dirty="0" smtClean="0"/>
              <a:t>: repetição de segmentos corporais, tanto internamente quanto externamente. </a:t>
            </a:r>
            <a:r>
              <a:rPr lang="pt-BR" sz="2800" dirty="0"/>
              <a:t> </a:t>
            </a:r>
            <a:r>
              <a:rPr lang="pt-BR" sz="2800" dirty="0" smtClean="0"/>
              <a:t>Corpo dividido em segmentos</a:t>
            </a:r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3145416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275" y="548679"/>
            <a:ext cx="4706741" cy="6696745"/>
          </a:xfrm>
        </p:spPr>
        <p:txBody>
          <a:bodyPr>
            <a:normAutofit fontScale="77500" lnSpcReduction="20000"/>
          </a:bodyPr>
          <a:lstStyle/>
          <a:p>
            <a:r>
              <a:rPr lang="pt-BR" b="1" dirty="0" smtClean="0"/>
              <a:t>Características gerais</a:t>
            </a:r>
            <a:r>
              <a:rPr lang="pt-BR" dirty="0" smtClean="0"/>
              <a:t>:</a:t>
            </a:r>
          </a:p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  <a:p>
            <a:pPr marL="0" indent="0">
              <a:buNone/>
            </a:pPr>
            <a:r>
              <a:rPr lang="pt-BR" dirty="0" smtClean="0"/>
              <a:t>. Triblásticos</a:t>
            </a:r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r>
              <a:rPr lang="pt-BR" dirty="0" smtClean="0"/>
              <a:t>. Bilaterais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Trato digestivo completo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Sistema nervoso bem desenvolvido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Celoma amplo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dirty="0" err="1" smtClean="0"/>
              <a:t>Dióicos</a:t>
            </a:r>
            <a:r>
              <a:rPr lang="pt-BR" dirty="0" smtClean="0"/>
              <a:t> ou hermafroditas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Terrestres, marinhos ou de água doce</a:t>
            </a:r>
            <a:endParaRPr lang="pt-BR" dirty="0"/>
          </a:p>
        </p:txBody>
      </p:sp>
      <p:pic>
        <p:nvPicPr>
          <p:cNvPr id="1026" name="Picture 2" descr="http://1.bp.blogspot.com/-aZf_xEhhirU/T73A5pQ30KI/AAAAAAAABLc/JCFONabkkZI/s1600/analideo+WW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1880" y="210136"/>
            <a:ext cx="5495940" cy="223575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www.portalsaofrancisco.com.br/alfa/filo-annelida/imagens/sistema-nervoso-dos-anelideos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1802" y="2852936"/>
            <a:ext cx="4906018" cy="310714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4702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2412776" y="41564"/>
            <a:ext cx="8229600" cy="1143000"/>
          </a:xfrm>
        </p:spPr>
        <p:txBody>
          <a:bodyPr/>
          <a:lstStyle/>
          <a:p>
            <a:r>
              <a:rPr lang="pt-BR" dirty="0" err="1" smtClean="0"/>
              <a:t>Annelida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51520" y="1556792"/>
            <a:ext cx="8229600" cy="518457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dirty="0" smtClean="0"/>
              <a:t>Classes:</a:t>
            </a:r>
          </a:p>
          <a:p>
            <a:pPr marL="0" indent="0">
              <a:buNone/>
            </a:pPr>
            <a:endParaRPr lang="pt-BR" dirty="0"/>
          </a:p>
          <a:p>
            <a:r>
              <a:rPr lang="pt-BR" b="1" dirty="0" err="1" smtClean="0"/>
              <a:t>Polychaeta</a:t>
            </a:r>
            <a:endParaRPr lang="pt-BR" b="1" dirty="0" smtClean="0"/>
          </a:p>
          <a:p>
            <a:endParaRPr lang="pt-BR" dirty="0" smtClean="0"/>
          </a:p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dirty="0" err="1" smtClean="0"/>
              <a:t>Poliquetos</a:t>
            </a:r>
            <a:r>
              <a:rPr lang="pt-BR" dirty="0" smtClean="0"/>
              <a:t> (Muitas cerdas ao longo do corpo)</a:t>
            </a:r>
            <a:endParaRPr lang="pt-BR" dirty="0"/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Marinhos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dirty="0" smtClean="0"/>
              <a:t>Filtradores</a:t>
            </a:r>
            <a:endParaRPr lang="pt-BR" dirty="0" smtClean="0"/>
          </a:p>
        </p:txBody>
      </p:sp>
      <p:pic>
        <p:nvPicPr>
          <p:cNvPr id="3076" name="Picture 4" descr="http://www.iopan.gda.pl/projects/Polychaeta/list/images/B_groenlandicus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7824" y="476672"/>
            <a:ext cx="3603969" cy="270297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http://40.media.tumblr.com/17ba9515f6b498d3a39ca5d12b2cccfe/tumblr_mqdc6eE22a1r1w416o9_1280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4116" y="14496"/>
            <a:ext cx="3309884" cy="275716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2815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2340768" y="188640"/>
            <a:ext cx="8229600" cy="1143000"/>
          </a:xfrm>
        </p:spPr>
        <p:txBody>
          <a:bodyPr/>
          <a:lstStyle/>
          <a:p>
            <a:r>
              <a:rPr lang="pt-BR" dirty="0" err="1" smtClean="0"/>
              <a:t>Annelida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07504" y="2132856"/>
            <a:ext cx="4896544" cy="4525963"/>
          </a:xfrm>
        </p:spPr>
        <p:txBody>
          <a:bodyPr>
            <a:normAutofit fontScale="92500" lnSpcReduction="20000"/>
          </a:bodyPr>
          <a:lstStyle/>
          <a:p>
            <a:r>
              <a:rPr lang="pt-BR" b="1" dirty="0" err="1" smtClean="0"/>
              <a:t>Hirudinea</a:t>
            </a:r>
            <a:endParaRPr lang="pt-BR" b="1" dirty="0" smtClean="0"/>
          </a:p>
          <a:p>
            <a:endParaRPr lang="pt-BR" dirty="0"/>
          </a:p>
          <a:p>
            <a:pPr marL="0" indent="0">
              <a:buNone/>
            </a:pPr>
            <a:r>
              <a:rPr lang="pt-BR" dirty="0" smtClean="0"/>
              <a:t>. Sanguessugas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Terrestres, marinhas ou de água doce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Hematófagas ou predadoras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Ventosa anterior e posterior</a:t>
            </a:r>
            <a:endParaRPr lang="pt-BR" dirty="0"/>
          </a:p>
        </p:txBody>
      </p:sp>
      <p:pic>
        <p:nvPicPr>
          <p:cNvPr id="5124" name="Picture 4" descr="http://thumbs.dreamstime.com/z/indian-cattle-leech-found-ponds-lakes-swampy-areas-india-common-species-sucks-blood-various-48761931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7" t="25688" b="36936"/>
          <a:stretch/>
        </p:blipFill>
        <p:spPr bwMode="auto">
          <a:xfrm>
            <a:off x="3433776" y="548680"/>
            <a:ext cx="5426049" cy="2232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http://static3.depositphotos.com/1002407/150/i/950/depositphotos_1509851-Medicinal-Leech-hirudo-medicinalis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8064" y="3356992"/>
            <a:ext cx="3711761" cy="2808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http://thumbs.dreamstime.com/z/indian-cattle-leech-found-ponds-lakes-swampy-areas-india-common-species-sucks-blood-various-48761931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7" t="25688" b="36936"/>
          <a:stretch/>
        </p:blipFill>
        <p:spPr bwMode="auto">
          <a:xfrm>
            <a:off x="3437585" y="551182"/>
            <a:ext cx="5426049" cy="223224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http://static3.depositphotos.com/1002407/150/i/950/depositphotos_1509851-Medicinal-Leech-hirudo-medicinalis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1873" y="3359494"/>
            <a:ext cx="3711761" cy="280831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9512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1870" y="116633"/>
            <a:ext cx="8229600" cy="3024336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pt-BR" b="1" dirty="0" smtClean="0"/>
              <a:t>. Importância médica</a:t>
            </a:r>
          </a:p>
          <a:p>
            <a:pPr marL="0" indent="0">
              <a:buNone/>
            </a:pPr>
            <a:endParaRPr lang="pt-BR" dirty="0"/>
          </a:p>
          <a:p>
            <a:pPr>
              <a:buFontTx/>
              <a:buChar char="-"/>
            </a:pPr>
            <a:r>
              <a:rPr lang="pt-BR" dirty="0" smtClean="0"/>
              <a:t>Diminuir hematomas, edemas</a:t>
            </a:r>
          </a:p>
          <a:p>
            <a:pPr>
              <a:buFontTx/>
              <a:buChar char="-"/>
            </a:pPr>
            <a:endParaRPr lang="pt-BR" dirty="0"/>
          </a:p>
          <a:p>
            <a:pPr>
              <a:buFontTx/>
              <a:buChar char="-"/>
            </a:pPr>
            <a:r>
              <a:rPr lang="pt-BR" dirty="0" smtClean="0"/>
              <a:t>Substâncias anticoagulantes (</a:t>
            </a:r>
            <a:r>
              <a:rPr lang="pt-BR" dirty="0" err="1"/>
              <a:t>H</a:t>
            </a:r>
            <a:r>
              <a:rPr lang="pt-BR" dirty="0" err="1" smtClean="0"/>
              <a:t>irudina</a:t>
            </a:r>
            <a:r>
              <a:rPr lang="pt-BR" dirty="0" smtClean="0"/>
              <a:t>) </a:t>
            </a:r>
          </a:p>
          <a:p>
            <a:pPr>
              <a:buFontTx/>
              <a:buChar char="-"/>
            </a:pPr>
            <a:endParaRPr lang="pt-BR" dirty="0"/>
          </a:p>
          <a:p>
            <a:pPr>
              <a:buFontTx/>
              <a:buChar char="-"/>
            </a:pPr>
            <a:r>
              <a:rPr lang="pt-BR" dirty="0" smtClean="0"/>
              <a:t>Muito usadas no passado (</a:t>
            </a:r>
            <a:r>
              <a:rPr lang="pt-BR" i="1" dirty="0" err="1"/>
              <a:t>Hirudo</a:t>
            </a:r>
            <a:r>
              <a:rPr lang="pt-BR" i="1" dirty="0"/>
              <a:t> </a:t>
            </a:r>
            <a:r>
              <a:rPr lang="pt-BR" i="1" dirty="0" err="1" smtClean="0"/>
              <a:t>medicinalis</a:t>
            </a:r>
            <a:r>
              <a:rPr lang="pt-BR" dirty="0" smtClean="0"/>
              <a:t>)</a:t>
            </a:r>
          </a:p>
        </p:txBody>
      </p:sp>
      <p:pic>
        <p:nvPicPr>
          <p:cNvPr id="6146" name="Picture 2" descr="http://imguol.com/c/noticias/2013/12/18/18dez2013---sanguessugas-sugam-o-sangue-do-pescoco-de-um-paciente-de-clinica-medica-em-porec-na-croacia-a-medica-tatijana-gambar-utiliza-sanguessugas-para-o-tratamento-de-diversas-doencas-como-gota-1387378143655_956x5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7073" y="3262405"/>
            <a:ext cx="6417667" cy="335652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0850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122" name="Picture 2" descr="http://thumbs.dreamstime.com/z/estrela-do-mar-isolada-no-fundo-branco-29420961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88" b="11444"/>
          <a:stretch/>
        </p:blipFill>
        <p:spPr bwMode="auto">
          <a:xfrm>
            <a:off x="179512" y="117984"/>
            <a:ext cx="4910916" cy="335542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http://cienciahoje.uol.com.br/noticias/2012/09/imagens/dacosmeticapara02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03" r="16116" b="5181"/>
          <a:stretch/>
        </p:blipFill>
        <p:spPr bwMode="auto">
          <a:xfrm>
            <a:off x="5845378" y="117984"/>
            <a:ext cx="3143415" cy="374441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http://insectos.mundoentrepatas.com/imagenes/corpo-das-borboletas.jpg?phpMyAdmin=PfqG0iessiXP%2C5Zcan9pxZp0nv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7744" y="3473408"/>
            <a:ext cx="4828879" cy="321778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Conector reto 4"/>
          <p:cNvCxnSpPr/>
          <p:nvPr/>
        </p:nvCxnSpPr>
        <p:spPr>
          <a:xfrm flipH="1" flipV="1">
            <a:off x="539552" y="836712"/>
            <a:ext cx="2024608" cy="115348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Conector reto 9"/>
          <p:cNvCxnSpPr/>
          <p:nvPr/>
        </p:nvCxnSpPr>
        <p:spPr>
          <a:xfrm flipH="1" flipV="1">
            <a:off x="2267744" y="-99392"/>
            <a:ext cx="225976" cy="2047488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" name="Conector reto 11"/>
          <p:cNvCxnSpPr/>
          <p:nvPr/>
        </p:nvCxnSpPr>
        <p:spPr>
          <a:xfrm flipV="1">
            <a:off x="2493720" y="924352"/>
            <a:ext cx="1934264" cy="1023744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Conector reto 13"/>
          <p:cNvCxnSpPr/>
          <p:nvPr/>
        </p:nvCxnSpPr>
        <p:spPr>
          <a:xfrm flipH="1">
            <a:off x="1403648" y="1948096"/>
            <a:ext cx="1160512" cy="1525312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Conector reto 15"/>
          <p:cNvCxnSpPr/>
          <p:nvPr/>
        </p:nvCxnSpPr>
        <p:spPr>
          <a:xfrm>
            <a:off x="2564160" y="1948096"/>
            <a:ext cx="1359768" cy="1421394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Conector reto 21"/>
          <p:cNvCxnSpPr/>
          <p:nvPr/>
        </p:nvCxnSpPr>
        <p:spPr>
          <a:xfrm flipH="1" flipV="1">
            <a:off x="4259079" y="3369490"/>
            <a:ext cx="831349" cy="2950644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0" name="Conector reto 29"/>
          <p:cNvCxnSpPr/>
          <p:nvPr/>
        </p:nvCxnSpPr>
        <p:spPr>
          <a:xfrm flipH="1" flipV="1">
            <a:off x="5885881" y="882296"/>
            <a:ext cx="1368152" cy="1227232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2" name="Conector reto 31"/>
          <p:cNvCxnSpPr/>
          <p:nvPr/>
        </p:nvCxnSpPr>
        <p:spPr>
          <a:xfrm flipH="1" flipV="1">
            <a:off x="7035456" y="69640"/>
            <a:ext cx="309810" cy="200128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4" name="Conector reto 33"/>
          <p:cNvCxnSpPr/>
          <p:nvPr/>
        </p:nvCxnSpPr>
        <p:spPr>
          <a:xfrm flipH="1" flipV="1">
            <a:off x="7384050" y="2193200"/>
            <a:ext cx="1519046" cy="167344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6" name="Conector reto 35"/>
          <p:cNvCxnSpPr/>
          <p:nvPr/>
        </p:nvCxnSpPr>
        <p:spPr>
          <a:xfrm flipH="1" flipV="1">
            <a:off x="7418505" y="561020"/>
            <a:ext cx="378190" cy="1704864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9" name="Conector reto 38"/>
          <p:cNvCxnSpPr/>
          <p:nvPr/>
        </p:nvCxnSpPr>
        <p:spPr>
          <a:xfrm flipH="1" flipV="1">
            <a:off x="6721702" y="1939264"/>
            <a:ext cx="885898" cy="1789072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2" name="Conector reto 41"/>
          <p:cNvCxnSpPr/>
          <p:nvPr/>
        </p:nvCxnSpPr>
        <p:spPr>
          <a:xfrm flipH="1">
            <a:off x="5899470" y="3068960"/>
            <a:ext cx="1520552" cy="404448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5" name="CaixaDeTexto 44"/>
          <p:cNvSpPr txBox="1"/>
          <p:nvPr/>
        </p:nvSpPr>
        <p:spPr>
          <a:xfrm>
            <a:off x="375538" y="3121236"/>
            <a:ext cx="1260140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800" b="1" dirty="0" smtClean="0"/>
              <a:t>Radial</a:t>
            </a:r>
            <a:endParaRPr lang="pt-BR" sz="2800" b="1" dirty="0"/>
          </a:p>
        </p:txBody>
      </p:sp>
      <p:sp>
        <p:nvSpPr>
          <p:cNvPr id="46" name="CaixaDeTexto 45"/>
          <p:cNvSpPr txBox="1"/>
          <p:nvPr/>
        </p:nvSpPr>
        <p:spPr>
          <a:xfrm>
            <a:off x="6569957" y="5796914"/>
            <a:ext cx="1455966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800" b="1" dirty="0" smtClean="0"/>
              <a:t>Bilateral</a:t>
            </a:r>
            <a:endParaRPr lang="pt-BR" sz="2800" b="1" dirty="0"/>
          </a:p>
        </p:txBody>
      </p:sp>
      <p:sp>
        <p:nvSpPr>
          <p:cNvPr id="47" name="CaixaDeTexto 46"/>
          <p:cNvSpPr txBox="1"/>
          <p:nvPr/>
        </p:nvSpPr>
        <p:spPr>
          <a:xfrm>
            <a:off x="5278326" y="359076"/>
            <a:ext cx="2026840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800" b="1" dirty="0" smtClean="0"/>
              <a:t>Assimétrico</a:t>
            </a:r>
            <a:endParaRPr lang="pt-BR" sz="2800" b="1" dirty="0"/>
          </a:p>
        </p:txBody>
      </p:sp>
    </p:spTree>
    <p:extLst>
      <p:ext uri="{BB962C8B-B14F-4D97-AF65-F5344CB8AC3E}">
        <p14:creationId xmlns:p14="http://schemas.microsoft.com/office/powerpoint/2010/main" val="3781289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1044624" y="193204"/>
            <a:ext cx="8229600" cy="1143000"/>
          </a:xfrm>
        </p:spPr>
        <p:txBody>
          <a:bodyPr/>
          <a:lstStyle/>
          <a:p>
            <a:r>
              <a:rPr lang="pt-BR" dirty="0" err="1" smtClean="0"/>
              <a:t>Annelida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51520" y="1542901"/>
            <a:ext cx="8229600" cy="4838427"/>
          </a:xfrm>
        </p:spPr>
        <p:txBody>
          <a:bodyPr>
            <a:normAutofit fontScale="92500" lnSpcReduction="10000"/>
          </a:bodyPr>
          <a:lstStyle/>
          <a:p>
            <a:r>
              <a:rPr lang="pt-BR" b="1" dirty="0" err="1" smtClean="0"/>
              <a:t>Oligochaeta</a:t>
            </a:r>
            <a:endParaRPr lang="pt-BR" b="1" dirty="0" smtClean="0"/>
          </a:p>
          <a:p>
            <a:endParaRPr lang="pt-BR" b="1" dirty="0"/>
          </a:p>
          <a:p>
            <a:pPr marL="0" indent="0">
              <a:buNone/>
            </a:pPr>
            <a:r>
              <a:rPr lang="pt-BR" dirty="0" smtClean="0"/>
              <a:t>. Minhocas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Terrestres ou de água doce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Maioria vive enterrada no solo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Se alimentam de matéria orgânica </a:t>
            </a:r>
            <a:r>
              <a:rPr lang="pt-BR" dirty="0"/>
              <a:t>d</a:t>
            </a:r>
            <a:r>
              <a:rPr lang="pt-BR" dirty="0" smtClean="0"/>
              <a:t>o solo ingerido</a:t>
            </a:r>
            <a:endParaRPr lang="pt-BR" dirty="0"/>
          </a:p>
        </p:txBody>
      </p:sp>
      <p:pic>
        <p:nvPicPr>
          <p:cNvPr id="7170" name="Picture 2" descr="http://3.bp.blogspot.com/-zNrupcHex1A/UGGzttl3KxI/AAAAAAAABIo/r1l7lLdxSK4/s1600/minhoca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260648"/>
            <a:ext cx="3487300" cy="256450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http://1.bp.blogspot.com/-3fSOW4McMRI/U9wV1N4Y9-I/AAAAAAAAAMk/8bfS2f-TIrU/s1600/minhoca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0152" y="2492896"/>
            <a:ext cx="3048000" cy="240030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1582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Annelida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b="1" dirty="0" smtClean="0"/>
              <a:t>. Importância ambiental: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- Minhocas diminuem o tamanho das partículas do solo que ingerem, facilitando a ação de microrganismos decompositores</a:t>
            </a:r>
            <a:endParaRPr lang="pt-BR" dirty="0"/>
          </a:p>
        </p:txBody>
      </p:sp>
      <p:sp>
        <p:nvSpPr>
          <p:cNvPr id="4" name="Elipse 3"/>
          <p:cNvSpPr/>
          <p:nvPr/>
        </p:nvSpPr>
        <p:spPr>
          <a:xfrm>
            <a:off x="539552" y="4703459"/>
            <a:ext cx="1656184" cy="1512168"/>
          </a:xfrm>
          <a:prstGeom prst="ellipse">
            <a:avLst/>
          </a:prstGeom>
          <a:solidFill>
            <a:schemeClr val="accent2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Elipse 4"/>
          <p:cNvSpPr/>
          <p:nvPr/>
        </p:nvSpPr>
        <p:spPr>
          <a:xfrm>
            <a:off x="6681707" y="4703459"/>
            <a:ext cx="288032" cy="324036"/>
          </a:xfrm>
          <a:prstGeom prst="ellipse">
            <a:avLst/>
          </a:prstGeom>
          <a:solidFill>
            <a:schemeClr val="accent2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Elipse 18"/>
          <p:cNvSpPr/>
          <p:nvPr/>
        </p:nvSpPr>
        <p:spPr>
          <a:xfrm>
            <a:off x="6249659" y="4832660"/>
            <a:ext cx="288032" cy="324036"/>
          </a:xfrm>
          <a:prstGeom prst="ellipse">
            <a:avLst/>
          </a:prstGeom>
          <a:solidFill>
            <a:schemeClr val="accent2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Elipse 19"/>
          <p:cNvSpPr/>
          <p:nvPr/>
        </p:nvSpPr>
        <p:spPr>
          <a:xfrm>
            <a:off x="6698475" y="5176492"/>
            <a:ext cx="288032" cy="324036"/>
          </a:xfrm>
          <a:prstGeom prst="ellipse">
            <a:avLst/>
          </a:prstGeom>
          <a:solidFill>
            <a:schemeClr val="accent2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Elipse 20"/>
          <p:cNvSpPr/>
          <p:nvPr/>
        </p:nvSpPr>
        <p:spPr>
          <a:xfrm>
            <a:off x="7173575" y="4703459"/>
            <a:ext cx="288032" cy="324036"/>
          </a:xfrm>
          <a:prstGeom prst="ellipse">
            <a:avLst/>
          </a:prstGeom>
          <a:solidFill>
            <a:schemeClr val="accent2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Elipse 21"/>
          <p:cNvSpPr/>
          <p:nvPr/>
        </p:nvSpPr>
        <p:spPr>
          <a:xfrm>
            <a:off x="7173575" y="5198819"/>
            <a:ext cx="288032" cy="324036"/>
          </a:xfrm>
          <a:prstGeom prst="ellipse">
            <a:avLst/>
          </a:prstGeom>
          <a:solidFill>
            <a:schemeClr val="accent2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Elipse 22"/>
          <p:cNvSpPr/>
          <p:nvPr/>
        </p:nvSpPr>
        <p:spPr>
          <a:xfrm>
            <a:off x="6698475" y="5627477"/>
            <a:ext cx="288032" cy="324036"/>
          </a:xfrm>
          <a:prstGeom prst="ellipse">
            <a:avLst/>
          </a:prstGeom>
          <a:solidFill>
            <a:schemeClr val="accent2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" name="Elipse 23"/>
          <p:cNvSpPr/>
          <p:nvPr/>
        </p:nvSpPr>
        <p:spPr>
          <a:xfrm>
            <a:off x="7158295" y="5669874"/>
            <a:ext cx="288032" cy="324036"/>
          </a:xfrm>
          <a:prstGeom prst="ellipse">
            <a:avLst/>
          </a:prstGeom>
          <a:solidFill>
            <a:schemeClr val="accent2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Elipse 24"/>
          <p:cNvSpPr/>
          <p:nvPr/>
        </p:nvSpPr>
        <p:spPr>
          <a:xfrm>
            <a:off x="6986507" y="4253008"/>
            <a:ext cx="288032" cy="324036"/>
          </a:xfrm>
          <a:prstGeom prst="ellipse">
            <a:avLst/>
          </a:prstGeom>
          <a:solidFill>
            <a:schemeClr val="accent2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" name="Elipse 25"/>
          <p:cNvSpPr/>
          <p:nvPr/>
        </p:nvSpPr>
        <p:spPr>
          <a:xfrm>
            <a:off x="7612875" y="5494033"/>
            <a:ext cx="288032" cy="324036"/>
          </a:xfrm>
          <a:prstGeom prst="ellipse">
            <a:avLst/>
          </a:prstGeom>
          <a:solidFill>
            <a:schemeClr val="accent2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7" name="Elipse 26"/>
          <p:cNvSpPr/>
          <p:nvPr/>
        </p:nvSpPr>
        <p:spPr>
          <a:xfrm>
            <a:off x="6249659" y="5303441"/>
            <a:ext cx="288032" cy="324036"/>
          </a:xfrm>
          <a:prstGeom prst="ellipse">
            <a:avLst/>
          </a:prstGeom>
          <a:solidFill>
            <a:schemeClr val="accent2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Elipse 27"/>
          <p:cNvSpPr/>
          <p:nvPr/>
        </p:nvSpPr>
        <p:spPr>
          <a:xfrm>
            <a:off x="6249659" y="5759527"/>
            <a:ext cx="288032" cy="324036"/>
          </a:xfrm>
          <a:prstGeom prst="ellipse">
            <a:avLst/>
          </a:prstGeom>
          <a:solidFill>
            <a:schemeClr val="accent2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9" name="Elipse 28"/>
          <p:cNvSpPr/>
          <p:nvPr/>
        </p:nvSpPr>
        <p:spPr>
          <a:xfrm>
            <a:off x="7961336" y="5297525"/>
            <a:ext cx="288032" cy="324036"/>
          </a:xfrm>
          <a:prstGeom prst="ellipse">
            <a:avLst/>
          </a:prstGeom>
          <a:solidFill>
            <a:schemeClr val="accent2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Conector de seta reta 30"/>
          <p:cNvCxnSpPr/>
          <p:nvPr/>
        </p:nvCxnSpPr>
        <p:spPr>
          <a:xfrm>
            <a:off x="3117629" y="5297525"/>
            <a:ext cx="2448272" cy="0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194" name="Picture 2" descr="http://www.blogcdn.com/blog.games.com/media/2011/12/banana-boy-worm-from-worms-299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8780" y="5465459"/>
            <a:ext cx="1105970" cy="12473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CaixaDeTexto 31"/>
          <p:cNvSpPr txBox="1"/>
          <p:nvPr/>
        </p:nvSpPr>
        <p:spPr>
          <a:xfrm>
            <a:off x="5373375" y="6215480"/>
            <a:ext cx="3600400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800" b="1" dirty="0" smtClean="0"/>
              <a:t>&gt; Superfície de contato</a:t>
            </a:r>
            <a:endParaRPr lang="pt-BR" sz="2800" b="1" dirty="0"/>
          </a:p>
        </p:txBody>
      </p:sp>
      <p:sp>
        <p:nvSpPr>
          <p:cNvPr id="34" name="Elipse 33"/>
          <p:cNvSpPr/>
          <p:nvPr/>
        </p:nvSpPr>
        <p:spPr>
          <a:xfrm>
            <a:off x="7612875" y="4994678"/>
            <a:ext cx="288032" cy="324036"/>
          </a:xfrm>
          <a:prstGeom prst="ellipse">
            <a:avLst/>
          </a:prstGeom>
          <a:solidFill>
            <a:schemeClr val="accent2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5" name="Elipse 34"/>
          <p:cNvSpPr/>
          <p:nvPr/>
        </p:nvSpPr>
        <p:spPr>
          <a:xfrm>
            <a:off x="8105352" y="4832660"/>
            <a:ext cx="288032" cy="324036"/>
          </a:xfrm>
          <a:prstGeom prst="ellipse">
            <a:avLst/>
          </a:prstGeom>
          <a:solidFill>
            <a:schemeClr val="accent2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6" name="Elipse 35"/>
          <p:cNvSpPr/>
          <p:nvPr/>
        </p:nvSpPr>
        <p:spPr>
          <a:xfrm>
            <a:off x="7612875" y="4560384"/>
            <a:ext cx="288032" cy="324036"/>
          </a:xfrm>
          <a:prstGeom prst="ellipse">
            <a:avLst/>
          </a:prstGeom>
          <a:solidFill>
            <a:schemeClr val="accent2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62603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2" grpId="0" animBg="1"/>
      <p:bldP spid="34" grpId="0" animBg="1"/>
      <p:bldP spid="35" grpId="0" animBg="1"/>
      <p:bldP spid="36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insectos.mundoentrepatas.com/imagenes/corpo-das-borboletas.jpg?phpMyAdmin=PfqG0iessiXP%2C5Zcan9pxZp0nv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43" t="5269" r="8484" b="9939"/>
          <a:stretch/>
        </p:blipFill>
        <p:spPr bwMode="auto">
          <a:xfrm>
            <a:off x="3491881" y="25863"/>
            <a:ext cx="3965082" cy="265840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3.bp.blogspot.com/-EySlmudVFow/VDbBLye3hjI/AAAAAAAABc0/n-_RVuW2C4g/s1600/6430288139_7d63d3e6d9_o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95"/>
          <a:stretch/>
        </p:blipFill>
        <p:spPr bwMode="auto">
          <a:xfrm>
            <a:off x="3409717" y="4187613"/>
            <a:ext cx="5750160" cy="265674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://www.brasilblogado.com/wp-content/uploads/Higr%C3%B3filos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59" t="21366" b="8061"/>
          <a:stretch/>
        </p:blipFill>
        <p:spPr bwMode="auto">
          <a:xfrm>
            <a:off x="15078" y="2224891"/>
            <a:ext cx="5366207" cy="247478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http://i.imgur.com/DNgSEiX.jp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68" t="20688" r="6795" b="8522"/>
          <a:stretch/>
        </p:blipFill>
        <p:spPr bwMode="auto">
          <a:xfrm>
            <a:off x="5374745" y="2285601"/>
            <a:ext cx="3851920" cy="235876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http://www.nicboo.com/sites/default/files/field/image/acaros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4181" y="23162"/>
            <a:ext cx="1827681" cy="128451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www.fundosanimais.com/1440x900/besouro.jpg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467"/>
          <a:stretch/>
        </p:blipFill>
        <p:spPr bwMode="auto">
          <a:xfrm>
            <a:off x="15078" y="4326991"/>
            <a:ext cx="3404794" cy="251736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http://www.fossilmuseum.net/Fossil_Galleries/TrilobitesCanada/Greenops-boothi/Greenops-boothi-1024.jp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9858" y="1298905"/>
            <a:ext cx="1880020" cy="141001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http://www.reefseekers.com/PIXPAGES/Palau%2006%20trip/Lobster.JP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77" y="25863"/>
            <a:ext cx="3476803" cy="231170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CaixaDeTexto 12"/>
          <p:cNvSpPr txBox="1"/>
          <p:nvPr/>
        </p:nvSpPr>
        <p:spPr>
          <a:xfrm>
            <a:off x="3275856" y="4144813"/>
            <a:ext cx="2664297" cy="70788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4000" b="1" dirty="0" err="1" smtClean="0"/>
              <a:t>Arthropoda</a:t>
            </a:r>
            <a:endParaRPr lang="pt-BR" b="1" dirty="0"/>
          </a:p>
        </p:txBody>
      </p:sp>
    </p:spTree>
    <p:extLst>
      <p:ext uri="{BB962C8B-B14F-4D97-AF65-F5344CB8AC3E}">
        <p14:creationId xmlns:p14="http://schemas.microsoft.com/office/powerpoint/2010/main" val="3145004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39552" y="0"/>
            <a:ext cx="8229600" cy="1143000"/>
          </a:xfrm>
        </p:spPr>
        <p:txBody>
          <a:bodyPr/>
          <a:lstStyle/>
          <a:p>
            <a:r>
              <a:rPr lang="pt-BR" dirty="0" err="1" smtClean="0"/>
              <a:t>Arthropoda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052736"/>
            <a:ext cx="8229600" cy="5805264"/>
          </a:xfrm>
        </p:spPr>
        <p:txBody>
          <a:bodyPr>
            <a:normAutofit fontScale="92500" lnSpcReduction="20000"/>
          </a:bodyPr>
          <a:lstStyle/>
          <a:p>
            <a:r>
              <a:rPr lang="pt-BR" b="1" dirty="0"/>
              <a:t>Integrantes</a:t>
            </a:r>
            <a:r>
              <a:rPr lang="pt-BR" dirty="0"/>
              <a:t>: </a:t>
            </a:r>
            <a:r>
              <a:rPr lang="pt-BR" dirty="0" smtClean="0"/>
              <a:t>insetos, crustáceos, aracnídeos, trilobitas, centopeias</a:t>
            </a:r>
          </a:p>
          <a:p>
            <a:endParaRPr lang="pt-BR" b="1" dirty="0"/>
          </a:p>
          <a:p>
            <a:r>
              <a:rPr lang="pt-BR" b="1" dirty="0" smtClean="0"/>
              <a:t>Características Específicas:</a:t>
            </a:r>
            <a:endParaRPr lang="pt-BR" b="1" dirty="0"/>
          </a:p>
          <a:p>
            <a:endParaRPr lang="pt-BR" dirty="0"/>
          </a:p>
          <a:p>
            <a:pPr marL="0" indent="0">
              <a:buNone/>
            </a:pPr>
            <a:r>
              <a:rPr lang="pt-BR" dirty="0"/>
              <a:t>. </a:t>
            </a:r>
            <a:r>
              <a:rPr lang="pt-BR" dirty="0" smtClean="0"/>
              <a:t>Exoesqueleto quitinoso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Apêndices articulados com diversas adaptações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Olhos compostos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Crescimento através de mudas (Ecdise)</a:t>
            </a:r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24813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http://www.blc.arizona.edu/courses/schaffer/182/ArthrSkel-1.gif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8081"/>
          <a:stretch/>
        </p:blipFill>
        <p:spPr bwMode="auto">
          <a:xfrm>
            <a:off x="3563888" y="116632"/>
            <a:ext cx="5452706" cy="390389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https://upload.wikimedia.org/wikipedia/commons/7/71/Lyristes_plebejus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344"/>
          <a:stretch/>
        </p:blipFill>
        <p:spPr bwMode="auto">
          <a:xfrm>
            <a:off x="2915816" y="2852936"/>
            <a:ext cx="5055059" cy="384303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ixaDeTexto 3"/>
          <p:cNvSpPr txBox="1"/>
          <p:nvPr/>
        </p:nvSpPr>
        <p:spPr>
          <a:xfrm>
            <a:off x="323528" y="902126"/>
            <a:ext cx="3384375" cy="26776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b="1" dirty="0" smtClean="0"/>
              <a:t>Exoesqueleto de quitina (carboidrato)</a:t>
            </a:r>
          </a:p>
          <a:p>
            <a:endParaRPr lang="pt-BR" sz="2400" b="1" dirty="0"/>
          </a:p>
          <a:p>
            <a:r>
              <a:rPr lang="pt-BR" sz="2400" dirty="0" smtClean="0"/>
              <a:t>. </a:t>
            </a:r>
            <a:r>
              <a:rPr lang="pt-BR" sz="2400" dirty="0" smtClean="0"/>
              <a:t>Proteção contra perda de água</a:t>
            </a:r>
          </a:p>
          <a:p>
            <a:endParaRPr lang="pt-BR" sz="2400" dirty="0"/>
          </a:p>
          <a:p>
            <a:r>
              <a:rPr lang="pt-BR" sz="2400" dirty="0" smtClean="0"/>
              <a:t>. Proteção mecânica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3662816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8" name="Picture 14" descr="http://guia-miami.com/wp-content/uploads/2014/10/stone-crab-florida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271" y="2309293"/>
            <a:ext cx="3465258" cy="231017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https://farm3.staticflickr.com/2096/2522902898_bb6de5fe7c_o_d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373" y="5015263"/>
            <a:ext cx="2290728" cy="171804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1.bp.blogspot.com/_Usv8QaBe8vQ/SsqxWOws90I/AAAAAAAAAKQ/kYiKJ7oX7lY/s400/young-grasshopper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0470" y="2322969"/>
            <a:ext cx="3305944" cy="220671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1.bp.blogspot.com/-vGbnjyGxVmg/Tz_X7VEBFZI/AAAAAAAABK8/YhE81ctTspA/s1600/Formiga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2120" y="331888"/>
            <a:ext cx="2902627" cy="217697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s://upload.wikimedia.org/wikipedia/commons/2/22/Praying_mantis_india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170" y="192150"/>
            <a:ext cx="2341071" cy="211714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://diariodebiologia.com/files/2010/06/paquinha.jp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5005" y="348550"/>
            <a:ext cx="2880320" cy="93610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aixaDeTexto 8"/>
          <p:cNvSpPr txBox="1"/>
          <p:nvPr/>
        </p:nvSpPr>
        <p:spPr>
          <a:xfrm>
            <a:off x="2825165" y="1172401"/>
            <a:ext cx="3384375" cy="41549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b="1" dirty="0" smtClean="0"/>
              <a:t>Apêndices articulados</a:t>
            </a:r>
          </a:p>
          <a:p>
            <a:endParaRPr lang="pt-BR" sz="2400" b="1" dirty="0"/>
          </a:p>
          <a:p>
            <a:r>
              <a:rPr lang="pt-BR" sz="2400" dirty="0" smtClean="0"/>
              <a:t>. Pernas, peças bucais, antenas, asas</a:t>
            </a:r>
          </a:p>
          <a:p>
            <a:endParaRPr lang="pt-BR" sz="2400" dirty="0"/>
          </a:p>
          <a:p>
            <a:r>
              <a:rPr lang="pt-BR" sz="2400" dirty="0" smtClean="0"/>
              <a:t>. Grande quantidade de adaptações nos diferentes grupos</a:t>
            </a:r>
          </a:p>
          <a:p>
            <a:endParaRPr lang="pt-BR" sz="2400" dirty="0"/>
          </a:p>
          <a:p>
            <a:r>
              <a:rPr lang="pt-BR" sz="2400" dirty="0" smtClean="0"/>
              <a:t>. Proporcionaram o grande sucesso do filo</a:t>
            </a:r>
            <a:endParaRPr lang="pt-BR" sz="2400" dirty="0"/>
          </a:p>
        </p:txBody>
      </p:sp>
      <p:pic>
        <p:nvPicPr>
          <p:cNvPr id="1040" name="Picture 16" descr="https://c2.staticflickr.com/2/1005/1214525803_e4692a04da.jpg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57" t="7701" r="6456" b="5985"/>
          <a:stretch/>
        </p:blipFill>
        <p:spPr bwMode="auto">
          <a:xfrm>
            <a:off x="3804351" y="5237016"/>
            <a:ext cx="1967346" cy="144087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Elipse 3"/>
          <p:cNvSpPr/>
          <p:nvPr/>
        </p:nvSpPr>
        <p:spPr>
          <a:xfrm>
            <a:off x="4517352" y="5628970"/>
            <a:ext cx="720080" cy="603771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Elipse 13"/>
          <p:cNvSpPr/>
          <p:nvPr/>
        </p:nvSpPr>
        <p:spPr>
          <a:xfrm>
            <a:off x="7380669" y="1118487"/>
            <a:ext cx="720080" cy="1390371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Elipse 14"/>
          <p:cNvSpPr/>
          <p:nvPr/>
        </p:nvSpPr>
        <p:spPr>
          <a:xfrm>
            <a:off x="6984624" y="2508858"/>
            <a:ext cx="1763839" cy="1634992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Elipse 15"/>
          <p:cNvSpPr/>
          <p:nvPr/>
        </p:nvSpPr>
        <p:spPr>
          <a:xfrm>
            <a:off x="1798233" y="5270514"/>
            <a:ext cx="1026932" cy="750774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Elipse 16"/>
          <p:cNvSpPr/>
          <p:nvPr/>
        </p:nvSpPr>
        <p:spPr>
          <a:xfrm>
            <a:off x="0" y="2593577"/>
            <a:ext cx="1691680" cy="1339479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Elipse 17"/>
          <p:cNvSpPr/>
          <p:nvPr/>
        </p:nvSpPr>
        <p:spPr>
          <a:xfrm>
            <a:off x="1733897" y="680883"/>
            <a:ext cx="720080" cy="603771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Elipse 18"/>
          <p:cNvSpPr/>
          <p:nvPr/>
        </p:nvSpPr>
        <p:spPr>
          <a:xfrm>
            <a:off x="290597" y="878952"/>
            <a:ext cx="736508" cy="696777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CaixaDeTexto 19"/>
          <p:cNvSpPr txBox="1"/>
          <p:nvPr/>
        </p:nvSpPr>
        <p:spPr>
          <a:xfrm>
            <a:off x="5970832" y="1565948"/>
            <a:ext cx="1090379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b="1" dirty="0" smtClean="0"/>
              <a:t>Andar</a:t>
            </a:r>
            <a:endParaRPr lang="pt-BR" sz="2400" b="1" dirty="0"/>
          </a:p>
        </p:txBody>
      </p:sp>
      <p:sp>
        <p:nvSpPr>
          <p:cNvPr id="21" name="CaixaDeTexto 20"/>
          <p:cNvSpPr txBox="1"/>
          <p:nvPr/>
        </p:nvSpPr>
        <p:spPr>
          <a:xfrm>
            <a:off x="5935739" y="3950855"/>
            <a:ext cx="1090379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b="1" dirty="0" smtClean="0"/>
              <a:t>Saltar</a:t>
            </a:r>
            <a:endParaRPr lang="pt-BR" sz="2400" b="1" dirty="0"/>
          </a:p>
        </p:txBody>
      </p:sp>
      <p:sp>
        <p:nvSpPr>
          <p:cNvPr id="22" name="CaixaDeTexto 21"/>
          <p:cNvSpPr txBox="1"/>
          <p:nvPr/>
        </p:nvSpPr>
        <p:spPr>
          <a:xfrm>
            <a:off x="3840266" y="816602"/>
            <a:ext cx="1237668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b="1" dirty="0" smtClean="0"/>
              <a:t>Escavar</a:t>
            </a:r>
            <a:endParaRPr lang="pt-BR" sz="2400" b="1" dirty="0"/>
          </a:p>
        </p:txBody>
      </p:sp>
      <p:sp>
        <p:nvSpPr>
          <p:cNvPr id="23" name="CaixaDeTexto 22"/>
          <p:cNvSpPr txBox="1"/>
          <p:nvPr/>
        </p:nvSpPr>
        <p:spPr>
          <a:xfrm>
            <a:off x="5167682" y="5232837"/>
            <a:ext cx="926685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b="1" dirty="0" smtClean="0"/>
              <a:t>Sugar</a:t>
            </a:r>
            <a:endParaRPr lang="pt-BR" sz="2400" b="1" dirty="0"/>
          </a:p>
        </p:txBody>
      </p:sp>
      <p:sp>
        <p:nvSpPr>
          <p:cNvPr id="24" name="CaixaDeTexto 23"/>
          <p:cNvSpPr txBox="1"/>
          <p:nvPr/>
        </p:nvSpPr>
        <p:spPr>
          <a:xfrm>
            <a:off x="1457468" y="2047193"/>
            <a:ext cx="1393562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b="1" dirty="0" smtClean="0"/>
              <a:t>Capturar</a:t>
            </a:r>
            <a:endParaRPr lang="pt-BR" sz="2400" b="1" dirty="0"/>
          </a:p>
        </p:txBody>
      </p:sp>
      <p:sp>
        <p:nvSpPr>
          <p:cNvPr id="25" name="CaixaDeTexto 24"/>
          <p:cNvSpPr txBox="1"/>
          <p:nvPr/>
        </p:nvSpPr>
        <p:spPr>
          <a:xfrm>
            <a:off x="1619031" y="4412520"/>
            <a:ext cx="1237668" cy="83099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b="1" dirty="0" smtClean="0"/>
              <a:t>Inocular veneno</a:t>
            </a:r>
            <a:endParaRPr lang="pt-BR" sz="2400" b="1" dirty="0"/>
          </a:p>
        </p:txBody>
      </p:sp>
      <p:pic>
        <p:nvPicPr>
          <p:cNvPr id="1042" name="Picture 18" descr="http://www.englishok.com.br/wp-content/uploads/2014/10/mosca-1.jp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8180" y="5015263"/>
            <a:ext cx="2036725" cy="152618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CaixaDeTexto 26"/>
          <p:cNvSpPr txBox="1"/>
          <p:nvPr/>
        </p:nvSpPr>
        <p:spPr>
          <a:xfrm>
            <a:off x="6178027" y="5096552"/>
            <a:ext cx="774285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b="1" dirty="0" smtClean="0"/>
              <a:t>Voar</a:t>
            </a:r>
            <a:endParaRPr lang="pt-BR" sz="2400" b="1" dirty="0"/>
          </a:p>
        </p:txBody>
      </p:sp>
      <p:sp>
        <p:nvSpPr>
          <p:cNvPr id="28" name="Elipse 27"/>
          <p:cNvSpPr/>
          <p:nvPr/>
        </p:nvSpPr>
        <p:spPr>
          <a:xfrm>
            <a:off x="7796541" y="5270515"/>
            <a:ext cx="1088364" cy="603771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04582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7" grpId="0" animBg="1"/>
      <p:bldP spid="28" grpId="0" animBg="1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6" name="Picture 8" descr="http://perlbal.hi-pi.com/blog-images/2310366/gd/137019765918/Ecdise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5" y="188639"/>
            <a:ext cx="2550528" cy="318816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http://1.bp.blogspot.com/-YDj7jIzBjCc/TWUQFq4LAmI/AAAAAAAAAHI/JqPVjjcVjnk/s320/images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2611" y="2120800"/>
            <a:ext cx="2619375" cy="174307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://i0.wp.com/diariodebiologia.com/files/2011/02/olhos-de-inseto-2.jpg?resize=700%2C400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91" r="7674"/>
          <a:stretch/>
        </p:blipFill>
        <p:spPr bwMode="auto">
          <a:xfrm>
            <a:off x="3059832" y="188640"/>
            <a:ext cx="3503468" cy="252028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aixaDeTexto 5"/>
          <p:cNvSpPr txBox="1"/>
          <p:nvPr/>
        </p:nvSpPr>
        <p:spPr>
          <a:xfrm>
            <a:off x="5580112" y="260648"/>
            <a:ext cx="3384375" cy="193899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b="1" dirty="0" smtClean="0"/>
              <a:t>Olhos compostos</a:t>
            </a:r>
          </a:p>
          <a:p>
            <a:endParaRPr lang="pt-BR" sz="2400" dirty="0"/>
          </a:p>
          <a:p>
            <a:r>
              <a:rPr lang="pt-BR" sz="2400" dirty="0" smtClean="0"/>
              <a:t>. Olhos constituídos por inúmeros ocelos, formando imagem </a:t>
            </a:r>
            <a:r>
              <a:rPr lang="pt-BR" sz="2400" dirty="0" smtClean="0"/>
              <a:t>ampla</a:t>
            </a:r>
            <a:endParaRPr lang="pt-BR" sz="2400" dirty="0" smtClean="0"/>
          </a:p>
        </p:txBody>
      </p:sp>
      <p:pic>
        <p:nvPicPr>
          <p:cNvPr id="2054" name="Picture 6" descr="http://vivoverde.com.br/wp-content/uploads/2011/09/IMG_6910_00.jp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557"/>
          <a:stretch/>
        </p:blipFill>
        <p:spPr bwMode="auto">
          <a:xfrm>
            <a:off x="3057097" y="4437112"/>
            <a:ext cx="2689822" cy="2286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aixaDeTexto 6"/>
          <p:cNvSpPr txBox="1"/>
          <p:nvPr/>
        </p:nvSpPr>
        <p:spPr>
          <a:xfrm>
            <a:off x="251520" y="2892138"/>
            <a:ext cx="3384375" cy="230832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b="1" dirty="0" smtClean="0"/>
              <a:t>Ecdise</a:t>
            </a:r>
          </a:p>
          <a:p>
            <a:endParaRPr lang="pt-BR" sz="2400" dirty="0"/>
          </a:p>
          <a:p>
            <a:r>
              <a:rPr lang="pt-BR" sz="2400" dirty="0" smtClean="0"/>
              <a:t>. Eliminação do exoesqueleto de quitina</a:t>
            </a:r>
          </a:p>
          <a:p>
            <a:endParaRPr lang="pt-BR" sz="2400" dirty="0"/>
          </a:p>
          <a:p>
            <a:r>
              <a:rPr lang="pt-BR" sz="2400" dirty="0" smtClean="0"/>
              <a:t>. Crescimento pontuado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2878867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2412776" y="-171400"/>
            <a:ext cx="8229600" cy="1143000"/>
          </a:xfrm>
        </p:spPr>
        <p:txBody>
          <a:bodyPr/>
          <a:lstStyle/>
          <a:p>
            <a:r>
              <a:rPr lang="pt-BR" dirty="0" err="1" smtClean="0"/>
              <a:t>Arthropoda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0" y="1052736"/>
            <a:ext cx="8229600" cy="5688632"/>
          </a:xfrm>
        </p:spPr>
        <p:txBody>
          <a:bodyPr>
            <a:normAutofit/>
          </a:bodyPr>
          <a:lstStyle/>
          <a:p>
            <a:r>
              <a:rPr lang="pt-BR" b="1" dirty="0" err="1" smtClean="0"/>
              <a:t>Trilobitomorpha</a:t>
            </a:r>
            <a:endParaRPr lang="pt-BR" b="1" dirty="0" smtClean="0"/>
          </a:p>
          <a:p>
            <a:endParaRPr lang="pt-BR" b="1" dirty="0"/>
          </a:p>
          <a:p>
            <a:pPr marL="0" indent="0">
              <a:buNone/>
            </a:pPr>
            <a:r>
              <a:rPr lang="pt-BR" dirty="0" smtClean="0"/>
              <a:t>. Trilobitas 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Corpo dividido em três lóbulos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Todas espécies </a:t>
            </a:r>
            <a:r>
              <a:rPr lang="pt-BR" dirty="0" smtClean="0"/>
              <a:t>extintas</a:t>
            </a:r>
            <a:endParaRPr lang="pt-BR" dirty="0" smtClean="0"/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Aquáticos</a:t>
            </a:r>
          </a:p>
        </p:txBody>
      </p:sp>
      <p:pic>
        <p:nvPicPr>
          <p:cNvPr id="4098" name="Picture 2" descr="https://upload.wikimedia.org/wikipedia/commons/4/49/Trilobite_Heinrich_Harder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5896" y="246228"/>
            <a:ext cx="3832683" cy="237626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http://i0.wp.com/diariodebiologia.com/files/2009/12/Greenops-boothi-1024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8144" y="2132856"/>
            <a:ext cx="2978533" cy="22339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4816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2628800" y="208382"/>
            <a:ext cx="8229600" cy="1143000"/>
          </a:xfrm>
        </p:spPr>
        <p:txBody>
          <a:bodyPr/>
          <a:lstStyle/>
          <a:p>
            <a:r>
              <a:rPr lang="pt-BR" dirty="0" err="1" smtClean="0"/>
              <a:t>Arthropoda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0" y="1412776"/>
            <a:ext cx="7488832" cy="4525963"/>
          </a:xfrm>
        </p:spPr>
        <p:txBody>
          <a:bodyPr>
            <a:normAutofit fontScale="77500" lnSpcReduction="20000"/>
          </a:bodyPr>
          <a:lstStyle/>
          <a:p>
            <a:r>
              <a:rPr lang="pt-BR" b="1" dirty="0" err="1" smtClean="0"/>
              <a:t>Myriapoda</a:t>
            </a:r>
            <a:endParaRPr lang="pt-BR" b="1" dirty="0" smtClean="0"/>
          </a:p>
          <a:p>
            <a:endParaRPr lang="pt-BR" dirty="0" smtClean="0"/>
          </a:p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dirty="0" err="1" smtClean="0"/>
              <a:t>Diplopoda</a:t>
            </a:r>
            <a:r>
              <a:rPr lang="pt-BR" dirty="0" smtClean="0"/>
              <a:t> + </a:t>
            </a:r>
            <a:r>
              <a:rPr lang="pt-BR" dirty="0" err="1" smtClean="0"/>
              <a:t>Quilopoda</a:t>
            </a:r>
            <a:endParaRPr lang="pt-BR" dirty="0" smtClean="0"/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Centopeias e piolhos de cobra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Grande número de segmentos articulados e apêndices no corpo (≠100)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Terrestres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Herbívoros ou predadores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5122" name="Picture 2" descr="http://www.coladaweb.com/wp-content/uploads/2014/12/Lacraia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7824" y="213048"/>
            <a:ext cx="5686425" cy="185737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http://dc376.4shared.com/img/GR316EdN/s7/12e32c59548/Fig_4_Forcipula_Chilopoda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8224" y="1556792"/>
            <a:ext cx="2412267" cy="160817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https://upload.wikimedia.org/wikipedia/commons/3/34/Cylinroiulus_caeruleocinctus_2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7462" y="4077072"/>
            <a:ext cx="3236483" cy="255694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7297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2556792" y="0"/>
            <a:ext cx="8229600" cy="1143000"/>
          </a:xfrm>
        </p:spPr>
        <p:txBody>
          <a:bodyPr/>
          <a:lstStyle/>
          <a:p>
            <a:r>
              <a:rPr lang="pt-BR" dirty="0" err="1" smtClean="0"/>
              <a:t>Arthropoda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-30623" y="1484784"/>
            <a:ext cx="6474831" cy="5184576"/>
          </a:xfrm>
        </p:spPr>
        <p:txBody>
          <a:bodyPr>
            <a:normAutofit fontScale="92500" lnSpcReduction="10000"/>
          </a:bodyPr>
          <a:lstStyle/>
          <a:p>
            <a:r>
              <a:rPr lang="pt-BR" b="1" dirty="0" err="1" smtClean="0"/>
              <a:t>Crustacea</a:t>
            </a:r>
            <a:endParaRPr lang="pt-BR" b="1" dirty="0" smtClean="0"/>
          </a:p>
          <a:p>
            <a:endParaRPr lang="pt-BR" dirty="0"/>
          </a:p>
          <a:p>
            <a:pPr marL="0" indent="0">
              <a:buNone/>
            </a:pPr>
            <a:r>
              <a:rPr lang="pt-BR" dirty="0" smtClean="0"/>
              <a:t>. Camarões, caranguejos, lagostas, baratas da praia, </a:t>
            </a:r>
            <a:r>
              <a:rPr lang="pt-BR" i="1" dirty="0" err="1" smtClean="0"/>
              <a:t>Artemia</a:t>
            </a:r>
            <a:r>
              <a:rPr lang="pt-BR" dirty="0" smtClean="0"/>
              <a:t>, tatu bolinha, </a:t>
            </a:r>
            <a:r>
              <a:rPr lang="pt-BR" i="1" dirty="0" err="1" smtClean="0"/>
              <a:t>Daphinia</a:t>
            </a:r>
            <a:r>
              <a:rPr lang="pt-BR" i="1" dirty="0" smtClean="0"/>
              <a:t>.</a:t>
            </a:r>
          </a:p>
          <a:p>
            <a:pPr marL="0" indent="0">
              <a:buNone/>
            </a:pPr>
            <a:endParaRPr lang="pt-BR" i="1" dirty="0"/>
          </a:p>
          <a:p>
            <a:pPr marL="0" indent="0">
              <a:buNone/>
            </a:pPr>
            <a:r>
              <a:rPr lang="pt-BR" i="1" dirty="0" smtClean="0"/>
              <a:t>. </a:t>
            </a:r>
            <a:r>
              <a:rPr lang="pt-BR" dirty="0" smtClean="0"/>
              <a:t>Marinhos, de água doce ou terrestres</a:t>
            </a:r>
            <a:endParaRPr lang="pt-BR" i="1" dirty="0" smtClean="0"/>
          </a:p>
          <a:p>
            <a:pPr marL="0" indent="0">
              <a:buNone/>
            </a:pPr>
            <a:endParaRPr lang="pt-BR" i="1" dirty="0"/>
          </a:p>
          <a:p>
            <a:pPr marL="0" indent="0">
              <a:buNone/>
            </a:pPr>
            <a:r>
              <a:rPr lang="pt-BR" dirty="0" smtClean="0"/>
              <a:t>. Grande número de apêndices articulados diferentes</a:t>
            </a:r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4098" name="Picture 2" descr="http://webspace.qmul.ac.uk/aghirst/images/Artemia%20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848" y="188640"/>
            <a:ext cx="2834062" cy="171177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https://upload.wikimedia.org/wikipedia/commons/4/4e/Daphnia_pulex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0192" y="3573016"/>
            <a:ext cx="2713811" cy="309634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http://i00.i.aliimg.com/photo/v0/134382636/Crystal_Bee_king_kong_fresh_water_shrimp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4204" y="476672"/>
            <a:ext cx="3065282" cy="177403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8340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http://i.ytimg.com/vi/ngs70W_6Cf4/maxresdefault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0682"/>
            <a:ext cx="3700315" cy="277523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8" name="Picture 6" descr="http://www.lcsciences.com/news/wp-content/uploads/2014/08/sponges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0316" y="-22448"/>
            <a:ext cx="5508682" cy="368763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00" name="Picture 8" descr="http://bio1151b.nicerweb.com/Locked/media/ch33/33_Purple_Vase_Sponge_Callyspongia_plicifera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7037" y="3665182"/>
            <a:ext cx="4620205" cy="319074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http://circusystem.weebly.com/uploads/1/1/4/3/11434231/6852045.jpeg?32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8058" y="3665182"/>
            <a:ext cx="3826599" cy="319281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04" name="Picture 12" descr="http://www.dscc.edu/sites/default/files/bwilliams/Biology2/bio2animal/bathsponge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2795918"/>
            <a:ext cx="3959231" cy="402353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aixaDeTexto 10"/>
          <p:cNvSpPr txBox="1"/>
          <p:nvPr/>
        </p:nvSpPr>
        <p:spPr>
          <a:xfrm>
            <a:off x="3468925" y="3475179"/>
            <a:ext cx="2036224" cy="70788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4000" b="1" dirty="0" smtClean="0"/>
              <a:t>Porífera</a:t>
            </a:r>
            <a:endParaRPr lang="pt-BR" sz="2800" b="1" dirty="0"/>
          </a:p>
        </p:txBody>
      </p:sp>
    </p:spTree>
    <p:extLst>
      <p:ext uri="{BB962C8B-B14F-4D97-AF65-F5344CB8AC3E}">
        <p14:creationId xmlns:p14="http://schemas.microsoft.com/office/powerpoint/2010/main" val="1539933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-29197" y="33326"/>
            <a:ext cx="5105253" cy="66008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b="1" dirty="0" smtClean="0"/>
              <a:t>Importância ambiental</a:t>
            </a:r>
            <a:r>
              <a:rPr lang="pt-BR" dirty="0" smtClean="0"/>
              <a:t>: </a:t>
            </a:r>
          </a:p>
          <a:p>
            <a:pPr marL="0" indent="0">
              <a:buNone/>
            </a:pPr>
            <a:r>
              <a:rPr lang="pt-BR" dirty="0" smtClean="0"/>
              <a:t>Consumidores </a:t>
            </a:r>
            <a:r>
              <a:rPr lang="pt-BR" dirty="0" smtClean="0"/>
              <a:t>primários a predadores. Importantes na composição do </a:t>
            </a:r>
            <a:r>
              <a:rPr lang="pt-BR" dirty="0" err="1" smtClean="0"/>
              <a:t>zooplancton</a:t>
            </a:r>
            <a:endParaRPr lang="pt-BR" dirty="0" smtClean="0"/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b="1" dirty="0" smtClean="0"/>
              <a:t>Importância econômica</a:t>
            </a:r>
            <a:r>
              <a:rPr lang="pt-BR" dirty="0" smtClean="0"/>
              <a:t>: </a:t>
            </a:r>
          </a:p>
          <a:p>
            <a:pPr marL="0" indent="0">
              <a:buNone/>
            </a:pPr>
            <a:r>
              <a:rPr lang="pt-BR" dirty="0" smtClean="0"/>
              <a:t>Alimento </a:t>
            </a:r>
            <a:r>
              <a:rPr lang="pt-BR" dirty="0" smtClean="0"/>
              <a:t>tanto para humanos quanto para animais de importância econômica (peixes)</a:t>
            </a:r>
            <a:endParaRPr lang="pt-BR" dirty="0"/>
          </a:p>
        </p:txBody>
      </p:sp>
      <p:pic>
        <p:nvPicPr>
          <p:cNvPr id="5122" name="Picture 2" descr="http://cremc.ponce.inter.edu/zooplancton/componentes_files/image005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2040" y="182425"/>
            <a:ext cx="3370752" cy="259228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https://alfredojunior.files.wordpress.com/2013/02/camarao2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8064" y="2534408"/>
            <a:ext cx="3629471" cy="242055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http://roteiroceara.uol.com.br/wp-content/uploads/2009/11/fortaleza_carangueijo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5232" y="4949526"/>
            <a:ext cx="4018824" cy="181300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3220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2700808" y="-32855"/>
            <a:ext cx="8229600" cy="1143000"/>
          </a:xfrm>
        </p:spPr>
        <p:txBody>
          <a:bodyPr/>
          <a:lstStyle/>
          <a:p>
            <a:r>
              <a:rPr lang="pt-BR" dirty="0" err="1" smtClean="0"/>
              <a:t>Arthropoda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0" y="1268760"/>
            <a:ext cx="5868144" cy="5589240"/>
          </a:xfrm>
        </p:spPr>
        <p:txBody>
          <a:bodyPr>
            <a:normAutofit fontScale="85000" lnSpcReduction="10000"/>
          </a:bodyPr>
          <a:lstStyle/>
          <a:p>
            <a:r>
              <a:rPr lang="pt-BR" b="1" dirty="0" err="1" smtClean="0"/>
              <a:t>Cheliceriformes</a:t>
            </a:r>
            <a:endParaRPr lang="pt-BR" b="1" dirty="0" smtClean="0"/>
          </a:p>
          <a:p>
            <a:endParaRPr lang="pt-BR" dirty="0"/>
          </a:p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dirty="0" smtClean="0"/>
              <a:t>Aranhas (Aracnídeos), </a:t>
            </a:r>
            <a:r>
              <a:rPr lang="pt-BR" dirty="0" smtClean="0"/>
              <a:t>escorpiões, ácaros, carrapatos, </a:t>
            </a:r>
            <a:r>
              <a:rPr lang="pt-BR" dirty="0" err="1" smtClean="0"/>
              <a:t>opiliões</a:t>
            </a:r>
            <a:r>
              <a:rPr lang="pt-BR" dirty="0" smtClean="0"/>
              <a:t>, </a:t>
            </a:r>
            <a:r>
              <a:rPr lang="pt-BR" dirty="0" err="1" smtClean="0"/>
              <a:t>límulos</a:t>
            </a:r>
            <a:endParaRPr lang="pt-BR" dirty="0"/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r>
              <a:rPr lang="pt-BR" dirty="0" smtClean="0"/>
              <a:t>. Corpo dividido em duas partes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dirty="0" err="1" smtClean="0"/>
              <a:t>Quelíceras</a:t>
            </a:r>
            <a:endParaRPr lang="pt-BR" dirty="0" smtClean="0"/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Quatro pares de pernas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Terrestres, marinhos ou de água doce</a:t>
            </a:r>
            <a:endParaRPr lang="pt-BR" dirty="0"/>
          </a:p>
        </p:txBody>
      </p:sp>
      <p:pic>
        <p:nvPicPr>
          <p:cNvPr id="6146" name="Picture 2" descr="http://3.bp.blogspot.com/-hS_4O2Kdb9Y/UchainM25uI/AAAAAAAAAF4/FToVLgmPDCE/s1600/5.jpe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0337" y="260648"/>
            <a:ext cx="3730126" cy="230425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http://2.bp.blogspot.com/-ajGkyulMyks/To3PhLsyE9I/AAAAAAAAAGQ/rMd9UrwwxOE/s1600/Limulo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4161" y="2995608"/>
            <a:ext cx="3516302" cy="324036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4141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0" y="476672"/>
            <a:ext cx="5148064" cy="62646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b="1" dirty="0" smtClean="0"/>
              <a:t>. Importância médica:</a:t>
            </a:r>
          </a:p>
          <a:p>
            <a:pPr marL="0" indent="0">
              <a:buNone/>
            </a:pPr>
            <a:endParaRPr lang="pt-BR" dirty="0"/>
          </a:p>
          <a:p>
            <a:pPr>
              <a:buFontTx/>
              <a:buChar char="-"/>
            </a:pPr>
            <a:r>
              <a:rPr lang="pt-BR" dirty="0" smtClean="0"/>
              <a:t>Alguns aracnídeos podem causar acidentes com humanos</a:t>
            </a:r>
          </a:p>
          <a:p>
            <a:pPr>
              <a:buFontTx/>
              <a:buChar char="-"/>
            </a:pPr>
            <a:endParaRPr lang="pt-BR" dirty="0" smtClean="0"/>
          </a:p>
          <a:p>
            <a:pPr>
              <a:buFontTx/>
              <a:buChar char="-"/>
            </a:pPr>
            <a:r>
              <a:rPr lang="pt-BR" dirty="0" smtClean="0"/>
              <a:t>Produção de fármacos a partir de veneno</a:t>
            </a:r>
          </a:p>
          <a:p>
            <a:pPr marL="0" indent="0">
              <a:buNone/>
            </a:pPr>
            <a:endParaRPr lang="pt-BR" dirty="0"/>
          </a:p>
          <a:p>
            <a:pPr>
              <a:buFontTx/>
              <a:buChar char="-"/>
            </a:pPr>
            <a:r>
              <a:rPr lang="pt-BR" dirty="0" smtClean="0"/>
              <a:t>Vetores de algumas doenças (carrapato)</a:t>
            </a:r>
            <a:endParaRPr lang="pt-BR" dirty="0"/>
          </a:p>
        </p:txBody>
      </p:sp>
      <p:pic>
        <p:nvPicPr>
          <p:cNvPr id="7170" name="Picture 2" descr="http://www.confiraqui.com/wp-content/uploads/2013/02/aranha-vi%C3%BAva-negra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8024" y="188640"/>
            <a:ext cx="4174620" cy="313096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http://www.saudemelhor.com/wp-content/uploads/2013/04/acaros-nos-travesseiros-colchao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2160" y="2852936"/>
            <a:ext cx="2719358" cy="203951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http://www.santaterezatem.com.br/wp-content/uploads/2014/11/carrapato-11-454x300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7802" y="4725144"/>
            <a:ext cx="2833274" cy="187220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9623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2556792" y="19650"/>
            <a:ext cx="8229600" cy="1143000"/>
          </a:xfrm>
        </p:spPr>
        <p:txBody>
          <a:bodyPr/>
          <a:lstStyle/>
          <a:p>
            <a:r>
              <a:rPr lang="pt-BR" dirty="0" err="1"/>
              <a:t>Arthropoda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0" y="1268760"/>
            <a:ext cx="5364088" cy="5589240"/>
          </a:xfrm>
        </p:spPr>
        <p:txBody>
          <a:bodyPr>
            <a:normAutofit fontScale="85000" lnSpcReduction="20000"/>
          </a:bodyPr>
          <a:lstStyle/>
          <a:p>
            <a:r>
              <a:rPr lang="pt-BR" b="1" dirty="0" err="1" smtClean="0"/>
              <a:t>Hexapoda</a:t>
            </a:r>
            <a:endParaRPr lang="pt-BR" b="1" dirty="0" smtClean="0"/>
          </a:p>
          <a:p>
            <a:endParaRPr lang="pt-BR" dirty="0"/>
          </a:p>
          <a:p>
            <a:pPr marL="0" indent="0">
              <a:buNone/>
            </a:pPr>
            <a:r>
              <a:rPr lang="pt-BR" dirty="0" smtClean="0"/>
              <a:t>. Insetos (besouros, borboletas, formigas, barbeiros, libélulas...)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Três pares de pernas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Dois pares de asas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Apêndices articulados altamente diversificados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Mais de 80% de todas as espécies animais já descritas são insetos</a:t>
            </a:r>
            <a:endParaRPr lang="pt-BR" dirty="0"/>
          </a:p>
        </p:txBody>
      </p:sp>
      <p:sp>
        <p:nvSpPr>
          <p:cNvPr id="4" name="AutoShape 2" descr="data:image/jpeg;base64,/9j/4AAQSkZJRgABAQAAAQABAAD/2wCEAAkGBxITEBUUEhQVFBUVGBcVFhgWGBcXFhUXGRUWGBcYFBQYHCggGBolHBQVITEhJSkrLi4uFx8zODQsNygtLisBCgoKDg0OGxAQGiwmICQsLCwsLCwsLCwsLCwsLCwsLCwsLCwsLCwsLCwsLCwsLCwsLCwsLCwsLCwsLCwsLCwsLP/AABEIAL8BCAMBEQACEQEDEQH/xAAcAAEAAQUBAQAAAAAAAAAAAAAABQIDBAYHAQj/xAA9EAABAwIEAwYDBgUDBQEAAAABAAIDBBEFEiExBkFRBxMiYXGBMpGxFEKCocHRI1JikuFyovAkMzRDshX/xAAaAQEAAwEBAQAAAAAAAAAAAAAAAQMEAgUG/8QALREAAgIBBAEDAwMEAwAAAAAAAAECAxEEEiExQRMiUQUyYRQjcTNCkbFSYoH/2gAMAwEAAhEDEQA/AO4oAgCAIAgCAIAgCAIAgCAtzTtaLuICjIIKv4tgj0vc+ShzSOlFvoh5+Ox91pVTuXgsVEmWG8f66tUqwOrBL4fxlE/fRSrDl1tGxU1Ux4u0gqxMrL6kBAEAQBAEAQBAEAQBAEAQBAEAQBAEAQBAEBS94AuTYICMm4hgabF37KmV8I9stjTOXSJKKQOAINwVammsoraaeGVqSAgI3HMXZTxl7yAobBxzGeM5KmQgOysvy5qtvJbGJhOqg3ndUzLoZyY1Vi4A0XEUXNkT/wDuHNqrdxW4GZT41dRnI2m0YPxFJAWkOu24uEU8MrnXxk67g2ItniDgtKMxIKQEAQBAEB5dAeoAgCAIAgCAIAgCAIAgCAIDHraxkTS55sAockuyUm+EazSVEtZLzbC0/wB3+FUm5lsoqC/JM4ngcUsRZlt0I3BSyiM1hiu+cJZRqWF45JRTfZ59W3sD5cllqslVLZPo2W1Ruh6kO/Jv0EzXtDmm4Oy9BHmlUj7AnogOLdpmLuleWA6C64kdROeU8Lgb3VUmaIorqKh2xKpkXxK2vFtV1ngeSPqR4tFw8liaJDD2galdI4eCVpZMx30CjyRLo6p2cVZtkWuHRgnwzf12chAEB4TZAa7ieMl7+6g1dzPRZbLW3th2aq6cLdPouR0s0bcxcT1XcIyXZXOUX0iUw+rEjfPmrUypoy10QEAQBAEAQBAEAQBAEBbnlDWknkobwSlk02silq5raiMFZHusl+DXHbXHPk22go2xMDWjZa4rCwZJPLyZKkg1XjjAe/iztHjaPmFl1VO+OV2atLf6cuematwZxQ6GXuJj4CbAnkeio0t7XtkadZp016kDouJTfwXEG+i9E8xnA+IXkyuv1P1XDOkRrW6KqRogQ9Zuq2i1CiGYrlI6kySdHC06lW4RVll+J0TtAowieTIpobOsNlykGzpfZ3Ec91ph0ZLOzpC7OQgKXuAFzsgNK4g4jdI/uafUnQkLBde29kD0KNOkt8yc4cwcQsu7V51JK0U1bF+TPfc5vjomnNuLFXmcw4aPI67earxhnWeDNVhyEAQBAEAQBAEAQBAeEqGwWHRZ99lzjPZ10XY4g3YWXSSRDbZWpICA8IQHNePuFst54hpu4Dl5rDqKP7ono6TVY9kiM4d4uIZ3MuthYHqFNN/hkanS490ejWuI4P4hI1B1C1ZMSREPFgqWaIkVWNUYO8mNSyEPCjGBkksRobsDx7qtz5wdqOUXeH6cE3KnOA0TlNATJ9FZHkqlwdb4Jw7JHmPNaI9GSXLNqXRBS9wAudAgNE4o4jdI7uINSdCQsN12XsiehRQorfMluFeHBC3O/V51VtFCgsvsp1Goc3hdGzrSZQgCA8UA9UgIAgCAIAgCAIAgKCLrnskrXRAQBAEAQFEsYcCCLgoDkvHXCDoXmWEEsJuQPu/4WG+jHuielpdTn2TNepnh7LO3H5Liq7dwdajTbfciFr2EGy17TFuIqdSkS2ZWCYZ3rj5C6qtltJrTZM19GO6ytNgNDdUJZkaVLCMTBqQtd8QPkrZR4K97OgcPYO18rDv+66qxkptbwdQpoQxoAWozlxzgBcoDSeJsbkld3FPqdnEclhuulJ7IHoUURit9hIcL8NNhGd+rzvdXUUKH8lOo1DsePBs4WgyhAEAQBAeKAepgBSAgCAIDxRkAlMg8UYBUugEAQBAEAQBAW5og4EOFwUBz3ingmxMkHqWrDdpud0D0NPq8LZPo5/XU9/C4WcEpu8SJv0/90CDqaQgrSmZGmTOFxiKK5+J3L9FRYtzLq+EW30xLvHqOl1MY4ZMnlD7DGNQLHqCVaytG18E44IHtE5OXNo8a2H9X7rhLEiJ8o62atgbfMLEXBvuFoykUJNkHWVMlSckXhZzd19FmnKVnCNUIxr5l2Z+E4LHCNBc8yra6owXBTbdKx8korSoIAgCAIAgCAIAgCAIAgCAIAgCAIAgCAtVE7WNLnkNaNSTsobwO+DV5MXnrQ9tFZjG3Blde7j0Z09Vn9SVmdn+TT6cK8Ozv4NPxXFcWoLOfcs8/E0/sq1K2v7i9wptWIcM2LhPtIhqSI5h3Up6/C4+RWiFsZcGWyicOfBvOhHUFWlJonHHCne/xIgA4fmst1OeUa9Pft4fRzysw6SM2kYQVnjKUOzTKMJ8xPH0obPG17wPAd+Tunqr1wU+DExSsa0Ns4HS4IU5CXBhNxXkdF1uOdpMioaWaEEddNlGRtNu4IgdPC1pkJaxxblvuL6D0UbHJ5yRKah4OmU1O1jQGi1lpSwZW2+y8pIPCUBBYvxZSwaOeHO/lbqVxKyMezuFcpdI1uftGzHLDEXE+5+QWaeq8RWTVDRvubwSWD8SVJBdNA/L1AsQPTmlN83ndEi6itPEJGz0NbHK3NG4OH09VqjJSWUZZRcXhmSujkIAgCAIAgCAIAgCAIAgCAx66sZEwveQGhQ2ksslJt4RyjFMXnxOqbDHdsV9h05lywSsd0tsej0YVLTx3z7OqYVh7IImxsFg0W9TzK3RiorCPPnNyllnuJUDJoyyQXBUtJrDIUmnlHFuMeDnUz8zb5b6Hp6rzrKnB5R6tN6tWJGwcGcauiiMdQcwb8Lgbk+Vt7q+m9yWGZb9PteYh3a5D3uR8Lwy9s1wdPMK31UU+jIncTdBUwiSMtcCM3nprp1XM0pIVuUWcdxBr55pfvjOQCCNv9W3JVYbNaaSI1+GyD7rrDTl+hUbWdbkYbojnv/zpa3sp2yOd0TKZRONiQ63kDt+3miiydyOk9kt45ZA57QHAWaSAeZOh10FztbQaq2vKZmuaaJ/jLtG+znLA1rj/ADO2/C0a+5splfFPCOYUSkssieHe1WUi9VG0tva7NHX9DuiuR1LTtdFnifjSap8FPmYw8wdXA8vJZrdU84Rqo0ccbpMtcPcDSzayXa07k7lVQpsteX0XWamqpYjydMwLhyCmbZjQXc3HdehXVGC4PMtvlY8smC1WlJzfiYTYdUieC5ikPiZyvz9FjnmqWV0ba0r47X2jdeH8bjqog9h1+8OYPmtUJKSyjJODg8MlF0chAEAQBAEAQBAEAQBAY1fWshjdJIcrW7lcykorLJSbeEcmx/F5cRmDY83dg2a0c/Mryr75WS2xPY09EaY75m/8H8NNpI7mxkda56eQW/T0+nH8nn6nUO6WfBsa0GYpKEGHiFI2Rpa8XBUOKawTGTT4ON47grHVpgp9TY9fDrcnRYHxPZE9WHNXqTIbG+EZIyCSL7uJtY9bKZRaOITjIxIqt5jFK1xDSc0libFvJgBJ9fcdET8EuKzkmYKMNYGgWA2XWfBG0S0+tr7/AF9E3BxPHUzgOl7+St38FDhyeQ05JtuuG+SxLguVNDdmtwdgRoQeoPIqNxKSIaCg7+oLJHOzl1ibXL9g0jXS97Hzt10rccvgsUtq5N2l7PSYLxgiRrSQepte1vZWOl44KoalKXPRm9l7KeYOY8Xlj5HpzsOt7fNcaaEZctcnetk4SxF8HT2MAFgLLfg80qQBAYOMYYyoiMbxodvIrmcVJYZ1Cbg8o5vWUMuGzNfE4kH4gdiF5sm9PL8Hpx26qLT7R0PAsZjqYg9h15jmCvRhNTWUebOtweGSa7OAgCAIAgCAIAgCA8cbBAc8xplRiE5jYCIGmwOzSRuT1XlXO2+e2H2nq0ejp4bp/cbPw5w3HSt0Ac/+b9lr0+nVS/Jj1Gpla/wTq1GYIDwoQQvFeJfZ6Zz72cbNb5E7n2AJ9lzKWFk6jHc8GhdlcZmnqKhw6Mb5Akn6ALLQt05SNuqe2uMDaOM4Y20zi4C5LWN23cbX16DMfZX2pJGanLkcWoh/1DgdbvI6W1Kw7uT1NntOhsow2IuOgsdxqbHcG/l+asa4yUJ5eDVKiU5g46XAcOtiLg+9wqHI2Rgi/U1rHNF7lwBA9yNfyVilwV7OSvDH3Om418zpt9VypticFgyqx1gCTy9je1rH5fmuslaRqsktqphbcG4BN9vFvflsEUuTqUfafQ2BVXe00cnNzRm8nDRw/uBXox6PIksPBxh9U7D8YeW/AJdR/SXa/wC1xCwwl6djiejZF20qX4O7RvBAI1BFx6FbzzSpAEAQGDiuGMnYWvHoeiqtqjZHDLK7ZVvKNMhwaehm7yPxRk+IeXWywRrtonlco9CVtWojzwzfaeUPaHDYi69OLysnmNYeC4pICAIAgCAIAgCAhceqHOtBH8cm5H3W8ysepsb/AGodv/Rq08Ev3JdL/ZJ0VK2NjWNFgBZaYQUI7UZ5zc5bmX12chAEB4hBy7tdxQ3bC02DQL+bngk/JgH96x6uzCwjfoa9zyT3ZjhfdUWYixkdm9th+q70scVpletlm1peCntIcBDFfQd7cn0jfYfNynUPhfyRpFmT/g45UygVBI2zAjkbD/hXn59x7G32mwVvFrTG5rA8ucGjxEZWWFvAB139Su5W8YRVCjnLNdknN9b3PyHP6WVGTWomOao5l3ueDhw5yZlLiLmODgNQdDr8tFzuaOnBNGfWY9njbGI2tc0EaaaXuN+eqs35RR6WJZyRGGM7ydl+bvY219ki8tCccRO/8DE/Ym35Ok9v4jjb5kr06nmJ4lyxNnP+1jCy2pEo++A73Gh/T5rz9b7ZqR6n09qdbi/BuvZtihmoWh3xRnJ7bt/I29luonugmedqK9ljRtauKAgCAICl7ARY81DWRnBF4c7upDEdt2+nRUVvbLazRYt8d6JZaDOEAQBAEAQBAWqmcMYXHYC65nNRi2zqMXJ4RgYTSm7pX/G//a3kFRRXy7JdsuumsKEekSi0mcIAgCA8KA4LjMpqsTdY5s0h22HisLfhawLyNS988I9vSL06tzO4UFOI4mMH3WgfkvVgtsUjxZy3SbOd9tlW5sVO0bOdI6/m0MAH+8pLBMG/Byeqc6/i33cea8mX3M+ghxBfwWO89bA/L3U7eBuwXGP0uuMFqZj9+O8srNj25K9/uL4dZVYLNxaL7/qu8cFW7kyaSbI7NbYH6WXVcczRxdLbBtHfOzKq7zDYnXuc0gd6944/Qg+69OEdqweHZLdLJ52j4b3tIXAax6+x0P6LLroZrz8GrQWbbcfJqXY1Vls88J2c0PA82mxt7OXOhnlNFv1GGGpHWVvPNCAIAgCAw8Qp7gOHxN1CqtjnlFtcscMv00uZoPz9V3GWUcSWGXV0chAEAQBAeEpkEQJO/lsP+3Gdf6ndPQLHl3Tx/ajThVQz5ZLgLYZj1AEAQBAYOM1QigkefuscfyXM3hZJgsySOSdnlAJa0SBoyAucPOxtsvGp92ow/B7mqmoUYR2RxXtngmndqFBHNRAu3jkY5tv6jkt6eIH2VdrxHJdQszwcaxiNhde5H/OfNefjJ6+7CIuNlna7dNbe+gXWMLkjdueC7XWGjdNLjTquFHnJbKWOCFD3ZvyWjasGbc92SYpGgjXkOXI2Wdx5NCnwY8xObQaDQdbefVdSKk/JLUFFma4aXy6cztfbrskI4eRZLMWjvnAeDmloIonfGQXv8nON7ewsPZekjxn2S+JsDoXtdsWkH5Li5L03k6rbU00ch4WeafF4mCxLyWOvuAb3H6ryNA5bz2ta1OjJ2kL2zwggCAIAgCAj3Xjkv9x2/kVRzCX4Lfvj+TOa8HZXJplbWCpSQEB5dAY89W1ug8Tug3VM7ox4XLO41tlh1PJIRnOVv8oO/qVXsnY/dwvgs3Rgvb2ZkMLWizQAPJaIwUeEUyk5PLLi6ICAIAgPEBrvHNTlopG/zjJ7He3nZZ9TZsrbNGkr32pGvcBUMdPDG8kMLyXXc4Dwm9hY7WWDSpqSmzZrZbm4x6Rs1TxNSM+KZn4bu/8AkFelK+uPckYY6W6XUWatxhxRSTUksTJCXuALTlIGZr2uGp/0qieqpksKRpq0V8Zbtpy2Rwc4m4cfUAjroTz8lSlzlGuUuMNGDO8XF+u+yslyiqD9xi4oT3o2sGgX9QHfPW3suIr2l0pe7JgiNTlk8YJDDLlsl9tP1H7JJdHEX2ZVPqLaW89vnyUyXHBxB4fJOcP0+aRsZs3M4MJJtoTY6+i5inlE2SW14PoKGQOFwQR1Go+a9BHkMoq25mEen1XFq3QaJg8PJoXHmG9zLBVMHiaQCQNjmuD9V5eqi6XGcT19DJWqVUvJvuGVQlhZINnNB/derXNTipLyeTODhJxfgyl2chAEAQBAeObfdQ1kGKYC0ksPsqnBx+0sUk+GG1R5tUK1/BPpr5KhVeKxaRfmulZl4wcuHBjmlc6VxeTlHwtB091W6t88yfB0rNscIzI4Gt2ACtjXGPSOJTb7LqsOQgCAIAgCAxcSrGwxOkebNaLn9hfmuLJqEXJ+DquDnJRXk5hj/Ek9SDaMNjB0Lvhv6keI6j5rx79TKznHB7mn0tdXbyzIoeBKmQAyzNYOjbk29BYfmrIaGc+ZM4n9SrhlQiT9DwDSM+MPlP8AW7T+1tlrhoao+MmOf1G+XTx/BKR4BStFhTwj8DT9Qr1VBdJGWV9su5P/ACcM43p2xV1QyElrWPNmm2l8pIABuG3dYX5BUz2o20qyUc9kIx7Q7LJm3tcAaHkR1UJJrgmUpReGV2va9t9NDe4te5XOMHaaZekhFjtrvdQjp4MZxA0uANLm99zYfX6rpRyVueOg2tcNG7EjUEjS1/FYiynaQpecHSez/gsVcbqioLmsJLYw11nEtNnOduLXuLeRU/p4zXJW9ZOuXtx/g2l/AJZrT1UkZ6EXHzaQq3oWl7JtFi+op/1K0zDqH4vSfFeeMfeac2nmCLhVyeqq/KLIrR3/APVmHWcYtqIXQzsDSbWOoAI/z6LPbq/WjsmsF8NA6ZepB5Nw4ImH2YNuCWk6DkCbjTot+hf7STPN1y/eb+TYlsMYQBAEAQBAeEKGCnIFG0nJ6WJtGSqy6ICAIAgCAIAgCA1jFpO+r4YCLtZ/Ec0i4JykgkeWn9yxWzcr41447Zsqio0Ss89Ihe0sBv2ZoAAu/QaD7vL3Wf6kklFL5NX0zLc2/g3el+BvoPovTh9qPKl2ypxXRBaeoYOE9qWHGPEJHbCQNePQga/3AhYblhnsaOWYGZ2T0lNNUzNnDHyZDkY+xDmPsJLNOjtAAfI+as0y4KdfJ7kbpJ2dURmc/K5rCDaNrnBodc6t10GWwAGmis9Pkyes0ixJ2YUpLz3k1j8LczbMNtwct3a23T0kT+oZBYpwXSUeHTSVLs07oyGXfYNeWtOWFotmIIPite3loocWov5Oo2bppeDnWQ3A3Nm/kNf1WNcs9iSSifRHAeHGnw+CNws7LndffNI4yHN5+JejDiODwbWnJtGwrsrPbIQRWPYPDLG8viY52U+LKM2g67rPfTGUW8cmii+cJLDZz7h+ikaw1NO6wi8UkZdZvh+IC/8AMAV5dKlt9WPCXaPX1M05elPnPT/k6lSTh7Gvbs4Bw9xfVe3F5WUeFJNPDLykgIAgCAIAgCAIAgCAIAgCAIAgKJ5A1pcdmgk+gFyjeAll4Nb4QBkM1Q437x5DdNQG8r/IfhWXT+5uz5Neq9qjX8Gv8fMfPWwRsFwz4vxOF/lYfNZNa99sY/Bq0LVdM5vydAaLNA6ABeolhYPKZQ8qQWi9QDTu0bBO/g71ou+IH3jPxD239iqb4ZWTXpLdksPpnGaukLXNewua5puCCQ4G+ha4ag+ay1y2s9DUQ3pM7F2ccVvq4S2YtM0dg4jQyDXxlltPu3I0uTtstkJZPJthtZXxrxpFSskijcTUlvga1ubI4/C5+YZQOdjqeimUsCFbkzj9Z3tTOZZ3ukeAAXuOtxvbkBmvoBYcrLJZY8HpaelJ5fg3ns84S7yQTSN/hMNxf/2PGw/0jn6WXVFWeTnWajHtR12N9lsPKLokCkFYchB64XFuqPkk51TUP2apmgzf+RG4i4OUON8oI9l42305yqz9yZ67s9SEbf8AizauDJw6jZrcguB8vESB8iF6Ol/pIw6xYukTq0GYIAgCAIAgCAIAgCAIAgCAIAgNb4xrXZW08dzJKQDl3a2+/v8AQFZtRPjYu2atLBZdkukSjGspqbU+GJmp6houSbczqVbxXD+Cht2Tz5Zo3DUv2itfUuGmtteotb2AavL02bL3M9PU/t0KtG89+SvXPJwUXKAoKApKEnO+LOCXFxkpgC06ujFgW+bL6EeW45XWWdOHlG+nVrG2Zp+CGajqhI+lfK5t8gf3sRYb6lpYw3NhaxFjcLuvoqvafTJLFsPxSve2Z8MgZr3TCImljSQTuQ77rdTqbaWupmm+iKZRj2ye4d7PnXDqlwa0a5GG7neTn7D2ufRVxob5kX2azCxA6NTsaxoa1oa0aADQAdAFqSx0ee23yy9dCCpAVBykHpnsgIPiSkMmSSP/ALjCDa9ri9rX9yvP1tLliUe0bNJao5jLpmJwLUBsk8Ggs7OxvPLe2o5aZDbzXejnw4nWtjnbP8G5LaYQgCAIAgCAIAgCAIAgCAIAgI7GsWZTszP1J+Fo3cf0Hmq7LFBZZZXW7JYRr/CNJJPM+rnAJuWxEdNiQPL4R7qqlb3vZfqGoL0o/wDps2IUneMLCTYg3tz6e3l5K2yG9bWZoS2vJHYXg4iGUDQW106C/wCd/mq6aVWsFltrnyyVES0FJ46PRCCyYigLMjCoJMd4KEmOXkclGAUd8VJJkRvKEGQ0oQX2qQXsqAuNYhAdFdCSw+lO65aJTNXxBv2WuhmNw2UZX6aXtlJLvTKfwrJtddqa8m2MvUocX45N0C2mE9QBAEAQBAEAQBAEAQBAEBYratsTC95sB+fkFzOaiss6jByeEctqGVOI1rhGD3QIDncmNudL+nJeen+oeUepj9JH3c5OpUVK2KNsbBZrQAPZejFJLCPKbbeWX1JAQBAEB4QhBaMSAoMCAofSdEBQKIISVfYwgLjKYIC42IIQV5UBUhIQBAQXGeH99SPFy0ss8Eb6bj5Eqq6OYl2nltmsmPwdjAkYInHxxgAH+Zo0+YVent3rD7LNVTslldM2VaTKEAQBAEAQBAEAQBAEB4UBzbirFJKqYQw3Ivlb58iff6Lxrr3fZsge3paY0V+rM3bh3CG00DWD4t3nq79l6lNSrjhHlX3O2e5korSkIAgCAIAgCAIAgCAIAgCAIAgCAICl7QQQdjoUfIOVtpJaDEhmdmjPiZbm0kix87LzZyVE0vk9aMXqam/g6nDIHNDm6ggEehXop5WUeU1jhlakgIAgCAIAgCAIAgCAtVLCWOA0JBA9wuZpuLSJi8PJF4LgjITmtd556aeTVl0ukhQuOX8l9+pnbw+iYC2Gc9QBAEAQBAEAQBAEAQBAEAQBAEAQBAEBqXaLhhkpxI0eKI3/AAnf9Fj1le6GV4N/0+707MPpjs+xQywmN28diPQ/5H5rnQ374uPwT9Ro9Oe5dM21bjzwgCAIAgCAIAgCAIAgCAIAgCAIAgCAIAgCAIAgCAIAgCAIAgCAIC3MwFpBFwRYjqFDWVyE8co1/AMF+z1Dy34HN0PPe4BCwabSOm6Ul0zZfqndWk+0bIvQMYQBAEAQBAf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8200" name="Picture 8" descr="http://msalx.viajeaqui.abril.com.br/2013/05/09/2052/5tY2z/cicada.jpeg?1368143866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22" t="12241" r="3437" b="16224"/>
          <a:stretch/>
        </p:blipFill>
        <p:spPr bwMode="auto">
          <a:xfrm>
            <a:off x="3551985" y="65167"/>
            <a:ext cx="3898063" cy="193893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02" name="Picture 10" descr="http://www.sevendesentupidora.com.br/blog/wp-content/uploads/2013/03/besouro-verde-300x224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3654" y="1498103"/>
            <a:ext cx="2857500" cy="213360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04" name="Picture 12" descr="https://estudandoabiologia.files.wordpress.com/2013/04/ciencia-borboleta-danaus-plexippus-monarca-20130408-07-size-598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18" r="29074"/>
          <a:stretch/>
        </p:blipFill>
        <p:spPr bwMode="auto">
          <a:xfrm>
            <a:off x="4139952" y="2924944"/>
            <a:ext cx="2370498" cy="184121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http://www.brasilescola.com/upload/e/image/formiga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4397" y="4460126"/>
            <a:ext cx="3781425" cy="223837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9478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http://www.mzufba.ufba.br/WEB/MZV_arquivos/imagens/grafico_insetos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8" r="1497"/>
          <a:stretch/>
        </p:blipFill>
        <p:spPr bwMode="auto">
          <a:xfrm>
            <a:off x="27043" y="1556791"/>
            <a:ext cx="9085381" cy="405005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299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3318" name="Picture 6" descr="http://www.nutraingredients.com/var/plain_site/storage/images/publications/food-beverage-nutrition/nutraingredients.com/suppliers2/israeli-start-up-has-novel-approach-for-grasshopper-shakes/9983190-8-eng-GB/Israeli-start-up-has-novel-approach-for-grasshopper-shakes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90" t="20894" r="4832" b="5607"/>
          <a:stretch/>
        </p:blipFill>
        <p:spPr bwMode="auto">
          <a:xfrm flipH="1">
            <a:off x="193558" y="642959"/>
            <a:ext cx="8873673" cy="552234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Conector de seta reta 4"/>
          <p:cNvCxnSpPr/>
          <p:nvPr/>
        </p:nvCxnSpPr>
        <p:spPr>
          <a:xfrm flipH="1" flipV="1">
            <a:off x="6444208" y="1556792"/>
            <a:ext cx="864096" cy="1224136"/>
          </a:xfrm>
          <a:prstGeom prst="straightConnector1">
            <a:avLst/>
          </a:prstGeom>
          <a:ln w="571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de seta reta 8"/>
          <p:cNvCxnSpPr/>
          <p:nvPr/>
        </p:nvCxnSpPr>
        <p:spPr>
          <a:xfrm flipH="1" flipV="1">
            <a:off x="6876256" y="836712"/>
            <a:ext cx="1008112" cy="998838"/>
          </a:xfrm>
          <a:prstGeom prst="straightConnector1">
            <a:avLst/>
          </a:prstGeom>
          <a:ln w="571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de seta reta 10"/>
          <p:cNvCxnSpPr/>
          <p:nvPr/>
        </p:nvCxnSpPr>
        <p:spPr>
          <a:xfrm>
            <a:off x="7480064" y="4881184"/>
            <a:ext cx="565773" cy="123345"/>
          </a:xfrm>
          <a:prstGeom prst="straightConnector1">
            <a:avLst/>
          </a:prstGeom>
          <a:ln w="571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de seta reta 12"/>
          <p:cNvCxnSpPr/>
          <p:nvPr/>
        </p:nvCxnSpPr>
        <p:spPr>
          <a:xfrm flipH="1">
            <a:off x="4427984" y="4894468"/>
            <a:ext cx="545298" cy="0"/>
          </a:xfrm>
          <a:prstGeom prst="straightConnector1">
            <a:avLst/>
          </a:prstGeom>
          <a:ln w="571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de seta reta 15"/>
          <p:cNvCxnSpPr/>
          <p:nvPr/>
        </p:nvCxnSpPr>
        <p:spPr>
          <a:xfrm flipH="1">
            <a:off x="2404089" y="1918239"/>
            <a:ext cx="1008112" cy="799209"/>
          </a:xfrm>
          <a:prstGeom prst="straightConnector1">
            <a:avLst/>
          </a:prstGeom>
          <a:ln w="571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de seta reta 17"/>
          <p:cNvCxnSpPr/>
          <p:nvPr/>
        </p:nvCxnSpPr>
        <p:spPr>
          <a:xfrm flipH="1" flipV="1">
            <a:off x="5004048" y="2134045"/>
            <a:ext cx="59295" cy="1407694"/>
          </a:xfrm>
          <a:prstGeom prst="straightConnector1">
            <a:avLst/>
          </a:prstGeom>
          <a:ln w="571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CaixaDeTexto 21"/>
          <p:cNvSpPr txBox="1"/>
          <p:nvPr/>
        </p:nvSpPr>
        <p:spPr>
          <a:xfrm>
            <a:off x="5229347" y="848906"/>
            <a:ext cx="1237668" cy="70788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000" b="1" dirty="0" smtClean="0"/>
              <a:t>Olho composto</a:t>
            </a:r>
            <a:endParaRPr lang="pt-BR" sz="2000" b="1" dirty="0"/>
          </a:p>
        </p:txBody>
      </p:sp>
      <p:sp>
        <p:nvSpPr>
          <p:cNvPr id="23" name="CaixaDeTexto 22"/>
          <p:cNvSpPr txBox="1"/>
          <p:nvPr/>
        </p:nvSpPr>
        <p:spPr>
          <a:xfrm>
            <a:off x="6317851" y="426526"/>
            <a:ext cx="1062461" cy="40011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000" b="1" dirty="0" smtClean="0"/>
              <a:t>Antena</a:t>
            </a:r>
            <a:endParaRPr lang="pt-BR" sz="2000" b="1" dirty="0"/>
          </a:p>
        </p:txBody>
      </p:sp>
      <p:sp>
        <p:nvSpPr>
          <p:cNvPr id="24" name="CaixaDeTexto 23"/>
          <p:cNvSpPr txBox="1"/>
          <p:nvPr/>
        </p:nvSpPr>
        <p:spPr>
          <a:xfrm>
            <a:off x="4181194" y="1736052"/>
            <a:ext cx="1705001" cy="40011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000" b="1" dirty="0" smtClean="0"/>
              <a:t>Asas (2 pares)</a:t>
            </a:r>
            <a:endParaRPr lang="pt-BR" sz="2000" b="1" dirty="0"/>
          </a:p>
        </p:txBody>
      </p:sp>
      <p:sp>
        <p:nvSpPr>
          <p:cNvPr id="25" name="CaixaDeTexto 24"/>
          <p:cNvSpPr txBox="1"/>
          <p:nvPr/>
        </p:nvSpPr>
        <p:spPr>
          <a:xfrm>
            <a:off x="8045837" y="4851281"/>
            <a:ext cx="999790" cy="40011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000" b="1" dirty="0" smtClean="0"/>
              <a:t>Perna 1</a:t>
            </a:r>
            <a:endParaRPr lang="pt-BR" sz="2000" b="1" dirty="0"/>
          </a:p>
        </p:txBody>
      </p:sp>
      <p:sp>
        <p:nvSpPr>
          <p:cNvPr id="26" name="CaixaDeTexto 25"/>
          <p:cNvSpPr txBox="1"/>
          <p:nvPr/>
        </p:nvSpPr>
        <p:spPr>
          <a:xfrm>
            <a:off x="3393473" y="4804474"/>
            <a:ext cx="999790" cy="40011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000" b="1" dirty="0" smtClean="0"/>
              <a:t>Perna 2</a:t>
            </a:r>
            <a:endParaRPr lang="pt-BR" sz="2000" b="1" dirty="0"/>
          </a:p>
        </p:txBody>
      </p:sp>
      <p:sp>
        <p:nvSpPr>
          <p:cNvPr id="27" name="CaixaDeTexto 26"/>
          <p:cNvSpPr txBox="1"/>
          <p:nvPr/>
        </p:nvSpPr>
        <p:spPr>
          <a:xfrm>
            <a:off x="1404299" y="2580873"/>
            <a:ext cx="999790" cy="40011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000" b="1" dirty="0" smtClean="0"/>
              <a:t>Perna 3</a:t>
            </a:r>
            <a:endParaRPr lang="pt-BR" sz="2000" b="1" dirty="0"/>
          </a:p>
        </p:txBody>
      </p:sp>
      <p:sp>
        <p:nvSpPr>
          <p:cNvPr id="21" name="Chave direita 20"/>
          <p:cNvSpPr/>
          <p:nvPr/>
        </p:nvSpPr>
        <p:spPr>
          <a:xfrm rot="4145176">
            <a:off x="7539789" y="3232291"/>
            <a:ext cx="446321" cy="1322399"/>
          </a:xfrm>
          <a:prstGeom prst="rightBrac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3" name="Chave direita 32"/>
          <p:cNvSpPr/>
          <p:nvPr/>
        </p:nvSpPr>
        <p:spPr>
          <a:xfrm rot="4145176">
            <a:off x="6080592" y="3613526"/>
            <a:ext cx="474517" cy="1561302"/>
          </a:xfrm>
          <a:prstGeom prst="rightBrac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4" name="Chave direita 33"/>
          <p:cNvSpPr/>
          <p:nvPr/>
        </p:nvSpPr>
        <p:spPr>
          <a:xfrm rot="4145176">
            <a:off x="3887275" y="3975437"/>
            <a:ext cx="588723" cy="3101910"/>
          </a:xfrm>
          <a:prstGeom prst="rightBrac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6" name="CaixaDeTexto 35"/>
          <p:cNvSpPr txBox="1"/>
          <p:nvPr/>
        </p:nvSpPr>
        <p:spPr>
          <a:xfrm rot="20344584">
            <a:off x="7446857" y="4137916"/>
            <a:ext cx="1062461" cy="40011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000" b="1" dirty="0" smtClean="0"/>
              <a:t>Cabeça</a:t>
            </a:r>
            <a:endParaRPr lang="pt-BR" sz="2000" b="1" dirty="0"/>
          </a:p>
        </p:txBody>
      </p:sp>
      <p:sp>
        <p:nvSpPr>
          <p:cNvPr id="37" name="CaixaDeTexto 36"/>
          <p:cNvSpPr txBox="1"/>
          <p:nvPr/>
        </p:nvSpPr>
        <p:spPr>
          <a:xfrm rot="20322284">
            <a:off x="6139911" y="4681129"/>
            <a:ext cx="853674" cy="40011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000" b="1" dirty="0" smtClean="0"/>
              <a:t>Tórax</a:t>
            </a:r>
            <a:endParaRPr lang="pt-BR" sz="2000" b="1" dirty="0"/>
          </a:p>
        </p:txBody>
      </p:sp>
      <p:sp>
        <p:nvSpPr>
          <p:cNvPr id="38" name="CaixaDeTexto 37"/>
          <p:cNvSpPr txBox="1"/>
          <p:nvPr/>
        </p:nvSpPr>
        <p:spPr>
          <a:xfrm rot="20322284">
            <a:off x="3925787" y="5755629"/>
            <a:ext cx="1178572" cy="40011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000" b="1" dirty="0" smtClean="0"/>
              <a:t>Abdome</a:t>
            </a:r>
            <a:endParaRPr lang="pt-BR" sz="2000" b="1" dirty="0"/>
          </a:p>
        </p:txBody>
      </p:sp>
    </p:spTree>
    <p:extLst>
      <p:ext uri="{BB962C8B-B14F-4D97-AF65-F5344CB8AC3E}">
        <p14:creationId xmlns:p14="http://schemas.microsoft.com/office/powerpoint/2010/main" val="3369008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1" grpId="0" animBg="1"/>
      <p:bldP spid="33" grpId="0" animBg="1"/>
      <p:bldP spid="34" grpId="0" animBg="1"/>
      <p:bldP spid="36" grpId="0" animBg="1"/>
      <p:bldP spid="37" grpId="0" animBg="1"/>
      <p:bldP spid="38" grpId="0" animBg="1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a 3"/>
          <p:cNvGraphicFramePr/>
          <p:nvPr>
            <p:extLst>
              <p:ext uri="{D42A27DB-BD31-4B8C-83A1-F6EECF244321}">
                <p14:modId xmlns:p14="http://schemas.microsoft.com/office/powerpoint/2010/main" val="40546883"/>
              </p:ext>
            </p:extLst>
          </p:nvPr>
        </p:nvGraphicFramePr>
        <p:xfrm>
          <a:off x="179512" y="4365104"/>
          <a:ext cx="8964488" cy="26369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6" name="Diagrama 5"/>
          <p:cNvGraphicFramePr/>
          <p:nvPr>
            <p:extLst>
              <p:ext uri="{D42A27DB-BD31-4B8C-83A1-F6EECF244321}">
                <p14:modId xmlns:p14="http://schemas.microsoft.com/office/powerpoint/2010/main" val="3668062617"/>
              </p:ext>
            </p:extLst>
          </p:nvPr>
        </p:nvGraphicFramePr>
        <p:xfrm>
          <a:off x="395536" y="2780928"/>
          <a:ext cx="8424936" cy="15121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10" name="Diagrama 9"/>
          <p:cNvGraphicFramePr/>
          <p:nvPr>
            <p:extLst>
              <p:ext uri="{D42A27DB-BD31-4B8C-83A1-F6EECF244321}">
                <p14:modId xmlns:p14="http://schemas.microsoft.com/office/powerpoint/2010/main" val="1556424401"/>
              </p:ext>
            </p:extLst>
          </p:nvPr>
        </p:nvGraphicFramePr>
        <p:xfrm>
          <a:off x="467544" y="404664"/>
          <a:ext cx="8424936" cy="15121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sp>
        <p:nvSpPr>
          <p:cNvPr id="11" name="Elipse 10"/>
          <p:cNvSpPr/>
          <p:nvPr/>
        </p:nvSpPr>
        <p:spPr>
          <a:xfrm>
            <a:off x="4355976" y="3212976"/>
            <a:ext cx="504056" cy="50405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CaixaDeTexto 15"/>
          <p:cNvSpPr txBox="1"/>
          <p:nvPr/>
        </p:nvSpPr>
        <p:spPr>
          <a:xfrm>
            <a:off x="755576" y="1828855"/>
            <a:ext cx="800472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b="1" dirty="0" smtClean="0"/>
              <a:t>Ovo</a:t>
            </a:r>
            <a:endParaRPr lang="pt-BR" sz="2000" b="1" dirty="0"/>
          </a:p>
        </p:txBody>
      </p:sp>
      <p:sp>
        <p:nvSpPr>
          <p:cNvPr id="17" name="CaixaDeTexto 16"/>
          <p:cNvSpPr txBox="1"/>
          <p:nvPr/>
        </p:nvSpPr>
        <p:spPr>
          <a:xfrm>
            <a:off x="1763687" y="4005064"/>
            <a:ext cx="757839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b="1" dirty="0" smtClean="0"/>
              <a:t>Ovo</a:t>
            </a:r>
            <a:endParaRPr lang="pt-BR" sz="2000" b="1" dirty="0"/>
          </a:p>
        </p:txBody>
      </p:sp>
      <p:sp>
        <p:nvSpPr>
          <p:cNvPr id="18" name="CaixaDeTexto 17"/>
          <p:cNvSpPr txBox="1"/>
          <p:nvPr/>
        </p:nvSpPr>
        <p:spPr>
          <a:xfrm>
            <a:off x="1155812" y="6093296"/>
            <a:ext cx="747700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b="1" dirty="0" smtClean="0"/>
              <a:t>Ovo</a:t>
            </a:r>
            <a:endParaRPr lang="pt-BR" sz="2000" b="1" dirty="0"/>
          </a:p>
        </p:txBody>
      </p:sp>
      <p:sp>
        <p:nvSpPr>
          <p:cNvPr id="19" name="CaixaDeTexto 18"/>
          <p:cNvSpPr txBox="1"/>
          <p:nvPr/>
        </p:nvSpPr>
        <p:spPr>
          <a:xfrm>
            <a:off x="7668344" y="1628800"/>
            <a:ext cx="1080120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b="1" dirty="0" smtClean="0"/>
              <a:t>Adulto</a:t>
            </a:r>
            <a:endParaRPr lang="pt-BR" sz="2000" b="1" dirty="0"/>
          </a:p>
        </p:txBody>
      </p:sp>
      <p:sp>
        <p:nvSpPr>
          <p:cNvPr id="20" name="CaixaDeTexto 19"/>
          <p:cNvSpPr txBox="1"/>
          <p:nvPr/>
        </p:nvSpPr>
        <p:spPr>
          <a:xfrm>
            <a:off x="7668344" y="4011210"/>
            <a:ext cx="1080120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b="1" dirty="0" smtClean="0"/>
              <a:t>Adulto</a:t>
            </a:r>
            <a:endParaRPr lang="pt-BR" sz="2000" b="1" dirty="0"/>
          </a:p>
        </p:txBody>
      </p:sp>
      <p:sp>
        <p:nvSpPr>
          <p:cNvPr id="21" name="CaixaDeTexto 20"/>
          <p:cNvSpPr txBox="1"/>
          <p:nvPr/>
        </p:nvSpPr>
        <p:spPr>
          <a:xfrm>
            <a:off x="7979212" y="6093296"/>
            <a:ext cx="1115616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b="1" dirty="0" smtClean="0"/>
              <a:t>Adulto</a:t>
            </a:r>
            <a:endParaRPr lang="pt-BR" sz="2000" b="1" dirty="0"/>
          </a:p>
        </p:txBody>
      </p:sp>
      <p:sp>
        <p:nvSpPr>
          <p:cNvPr id="22" name="CaixaDeTexto 21"/>
          <p:cNvSpPr txBox="1"/>
          <p:nvPr/>
        </p:nvSpPr>
        <p:spPr>
          <a:xfrm>
            <a:off x="3464260" y="6093296"/>
            <a:ext cx="891716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b="1" dirty="0" smtClean="0"/>
              <a:t>Larva</a:t>
            </a:r>
            <a:endParaRPr lang="pt-BR" sz="2000" b="1" dirty="0"/>
          </a:p>
        </p:txBody>
      </p:sp>
      <p:sp>
        <p:nvSpPr>
          <p:cNvPr id="23" name="CaixaDeTexto 22"/>
          <p:cNvSpPr txBox="1"/>
          <p:nvPr/>
        </p:nvSpPr>
        <p:spPr>
          <a:xfrm>
            <a:off x="4657314" y="3997356"/>
            <a:ext cx="922797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b="1" dirty="0" smtClean="0"/>
              <a:t>Ninfa</a:t>
            </a:r>
            <a:endParaRPr lang="pt-BR" sz="2000" b="1" dirty="0"/>
          </a:p>
        </p:txBody>
      </p:sp>
      <p:sp>
        <p:nvSpPr>
          <p:cNvPr id="24" name="CaixaDeTexto 23"/>
          <p:cNvSpPr txBox="1"/>
          <p:nvPr/>
        </p:nvSpPr>
        <p:spPr>
          <a:xfrm>
            <a:off x="4932040" y="6288720"/>
            <a:ext cx="2135149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b="1" dirty="0" smtClean="0"/>
              <a:t>Pupa </a:t>
            </a:r>
            <a:r>
              <a:rPr lang="pt-BR" sz="2000" b="1" dirty="0" smtClean="0"/>
              <a:t>(</a:t>
            </a:r>
            <a:r>
              <a:rPr lang="pt-BR" sz="2400" b="1" dirty="0" smtClean="0"/>
              <a:t>crisálida</a:t>
            </a:r>
            <a:r>
              <a:rPr lang="pt-BR" sz="2000" b="1" dirty="0" smtClean="0"/>
              <a:t>)</a:t>
            </a:r>
            <a:endParaRPr lang="pt-BR" sz="2000" b="1" dirty="0"/>
          </a:p>
        </p:txBody>
      </p:sp>
      <p:sp>
        <p:nvSpPr>
          <p:cNvPr id="25" name="CaixaDeTexto 24"/>
          <p:cNvSpPr txBox="1"/>
          <p:nvPr/>
        </p:nvSpPr>
        <p:spPr>
          <a:xfrm>
            <a:off x="57020" y="116632"/>
            <a:ext cx="1846492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b="1" dirty="0" smtClean="0">
                <a:solidFill>
                  <a:schemeClr val="tx1"/>
                </a:solidFill>
              </a:rPr>
              <a:t>AMETABOLO</a:t>
            </a:r>
            <a:endParaRPr lang="pt-BR" sz="2000" b="1" dirty="0">
              <a:solidFill>
                <a:schemeClr val="tx1"/>
              </a:solidFill>
            </a:endParaRPr>
          </a:p>
        </p:txBody>
      </p:sp>
      <p:sp>
        <p:nvSpPr>
          <p:cNvPr id="26" name="CaixaDeTexto 25"/>
          <p:cNvSpPr txBox="1"/>
          <p:nvPr/>
        </p:nvSpPr>
        <p:spPr>
          <a:xfrm>
            <a:off x="66473" y="2564904"/>
            <a:ext cx="2312106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b="1" dirty="0" smtClean="0">
                <a:solidFill>
                  <a:schemeClr val="tx1"/>
                </a:solidFill>
              </a:rPr>
              <a:t>HEMIMETABOLO</a:t>
            </a:r>
            <a:endParaRPr lang="pt-BR" sz="2000" b="1" dirty="0">
              <a:solidFill>
                <a:schemeClr val="tx1"/>
              </a:solidFill>
            </a:endParaRPr>
          </a:p>
        </p:txBody>
      </p:sp>
      <p:sp>
        <p:nvSpPr>
          <p:cNvPr id="27" name="CaixaDeTexto 26"/>
          <p:cNvSpPr txBox="1"/>
          <p:nvPr/>
        </p:nvSpPr>
        <p:spPr>
          <a:xfrm>
            <a:off x="31153" y="4869160"/>
            <a:ext cx="2490373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b="1" dirty="0" smtClean="0">
                <a:solidFill>
                  <a:schemeClr val="tx1"/>
                </a:solidFill>
              </a:rPr>
              <a:t>HOLOMETABOLO</a:t>
            </a:r>
            <a:endParaRPr lang="pt-BR" sz="20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1306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  <p:bldGraphic spid="6" grpId="0">
        <p:bldAsOne/>
      </p:bldGraphic>
      <p:bldGraphic spid="10" grpId="0">
        <p:bldAsOne/>
      </p:bldGraphic>
      <p:bldP spid="11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0" y="5083"/>
            <a:ext cx="4211960" cy="6852917"/>
          </a:xfrm>
        </p:spPr>
        <p:txBody>
          <a:bodyPr>
            <a:normAutofit/>
          </a:bodyPr>
          <a:lstStyle/>
          <a:p>
            <a:r>
              <a:rPr lang="pt-BR" b="1" dirty="0" smtClean="0"/>
              <a:t>Insetos sociais</a:t>
            </a:r>
          </a:p>
          <a:p>
            <a:endParaRPr lang="pt-BR" dirty="0"/>
          </a:p>
          <a:p>
            <a:pPr marL="0" indent="0">
              <a:buNone/>
            </a:pPr>
            <a:r>
              <a:rPr lang="pt-BR" dirty="0" smtClean="0"/>
              <a:t>. Alguns insetos são capazes de se organizar em “sociedade”, muitas vezes com divisões claras de trabalho, que podem refletir até em sua </a:t>
            </a:r>
            <a:r>
              <a:rPr lang="pt-BR" b="1" dirty="0" smtClean="0"/>
              <a:t>morfologia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Formigas, cupins, abelhas</a:t>
            </a:r>
            <a:endParaRPr lang="pt-BR" dirty="0"/>
          </a:p>
        </p:txBody>
      </p:sp>
      <p:pic>
        <p:nvPicPr>
          <p:cNvPr id="1026" name="Picture 2" descr="http://i.imgur.com/ghuw8XK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31" b="14342"/>
          <a:stretch/>
        </p:blipFill>
        <p:spPr bwMode="auto">
          <a:xfrm>
            <a:off x="5364088" y="116632"/>
            <a:ext cx="3086339" cy="384121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upload.wikimedia.org/wikipedia/commons/7/7d/Atta.cephalotes.gamut.selection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8999" y="3766196"/>
            <a:ext cx="4797235" cy="291393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7806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capenative.files.wordpress.com/2011/03/008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26" y="0"/>
            <a:ext cx="9120974" cy="684073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0749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0751" y="116632"/>
            <a:ext cx="6207433" cy="67413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b="1" dirty="0" smtClean="0"/>
              <a:t>. Importância ecológica</a:t>
            </a:r>
          </a:p>
          <a:p>
            <a:pPr marL="0" indent="0">
              <a:buNone/>
            </a:pPr>
            <a:endParaRPr lang="pt-BR" dirty="0"/>
          </a:p>
          <a:p>
            <a:pPr>
              <a:buFontTx/>
              <a:buChar char="-"/>
            </a:pPr>
            <a:r>
              <a:rPr lang="pt-BR" dirty="0" smtClean="0"/>
              <a:t>O planeta Terra não seria o mesmo sem os insetos</a:t>
            </a:r>
          </a:p>
          <a:p>
            <a:pPr>
              <a:buFontTx/>
              <a:buChar char="-"/>
            </a:pPr>
            <a:endParaRPr lang="pt-BR" dirty="0"/>
          </a:p>
          <a:p>
            <a:pPr>
              <a:buFontTx/>
              <a:buChar char="-"/>
            </a:pPr>
            <a:r>
              <a:rPr lang="pt-BR" dirty="0" smtClean="0"/>
              <a:t>Polinizadores, possibilitam reprodução cruzada das </a:t>
            </a:r>
            <a:r>
              <a:rPr lang="pt-BR" dirty="0" smtClean="0"/>
              <a:t>angiospermas</a:t>
            </a:r>
            <a:endParaRPr lang="pt-BR" dirty="0" smtClean="0"/>
          </a:p>
          <a:p>
            <a:pPr>
              <a:buFontTx/>
              <a:buChar char="-"/>
            </a:pPr>
            <a:endParaRPr lang="pt-BR" dirty="0"/>
          </a:p>
          <a:p>
            <a:pPr>
              <a:buFontTx/>
              <a:buChar char="-"/>
            </a:pPr>
            <a:r>
              <a:rPr lang="pt-BR" dirty="0" smtClean="0"/>
              <a:t>Habitam quase todos os ambientes, e são essenciais nas cadeias alimentares desses locais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10242" name="Picture 2" descr="http://hypescience.com/wp-content/uploads/2011/08/shutterstock_22647070-600w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6379" y="260648"/>
            <a:ext cx="2817703" cy="216024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 descr="http://www.iea.usp.br/imagens/cortadeiras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6379" y="2636912"/>
            <a:ext cx="2857500" cy="396240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296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2052736" y="0"/>
            <a:ext cx="8229600" cy="1143000"/>
          </a:xfrm>
        </p:spPr>
        <p:txBody>
          <a:bodyPr/>
          <a:lstStyle/>
          <a:p>
            <a:r>
              <a:rPr lang="pt-BR" dirty="0" smtClean="0"/>
              <a:t>Porífera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95536" y="1302470"/>
            <a:ext cx="8229600" cy="5644008"/>
          </a:xfrm>
        </p:spPr>
        <p:txBody>
          <a:bodyPr>
            <a:normAutofit fontScale="92500" lnSpcReduction="10000"/>
          </a:bodyPr>
          <a:lstStyle/>
          <a:p>
            <a:r>
              <a:rPr lang="pt-BR" b="1" dirty="0" smtClean="0"/>
              <a:t>Integrantes</a:t>
            </a:r>
            <a:r>
              <a:rPr lang="pt-BR" dirty="0" smtClean="0"/>
              <a:t>: Esponjas</a:t>
            </a:r>
          </a:p>
          <a:p>
            <a:endParaRPr lang="pt-BR" dirty="0" smtClean="0"/>
          </a:p>
          <a:p>
            <a:r>
              <a:rPr lang="pt-BR" b="1" dirty="0"/>
              <a:t>Características gerais</a:t>
            </a:r>
            <a:r>
              <a:rPr lang="pt-BR" dirty="0"/>
              <a:t>:</a:t>
            </a:r>
          </a:p>
          <a:p>
            <a:endParaRPr lang="pt-BR" dirty="0"/>
          </a:p>
          <a:p>
            <a:pPr marL="0" indent="0">
              <a:buNone/>
            </a:pPr>
            <a:r>
              <a:rPr lang="pt-BR" dirty="0"/>
              <a:t>. Não possuem tecidos verdadeiros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/>
              <a:t>. Podem ocorrer individualmente ou em </a:t>
            </a:r>
            <a:r>
              <a:rPr lang="pt-BR" dirty="0" smtClean="0"/>
              <a:t>colônia</a:t>
            </a:r>
            <a:endParaRPr lang="pt-BR" dirty="0"/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/>
              <a:t>. Adultos filtradores sésseis (fixados no substrato</a:t>
            </a:r>
            <a:r>
              <a:rPr lang="pt-BR" dirty="0" smtClean="0"/>
              <a:t>)</a:t>
            </a:r>
          </a:p>
          <a:p>
            <a:pPr marL="0" indent="0">
              <a:buNone/>
            </a:pPr>
            <a:endParaRPr lang="pt-BR" b="1" dirty="0"/>
          </a:p>
          <a:p>
            <a:pPr marL="0" indent="0">
              <a:buNone/>
            </a:pPr>
            <a:r>
              <a:rPr lang="pt-BR" b="1" dirty="0" smtClean="0"/>
              <a:t>. </a:t>
            </a:r>
            <a:r>
              <a:rPr lang="pt-BR" dirty="0" smtClean="0"/>
              <a:t>Espículas calcárias ou de sílica</a:t>
            </a:r>
            <a:endParaRPr lang="pt-BR" dirty="0"/>
          </a:p>
          <a:p>
            <a:endParaRPr lang="pt-BR" dirty="0"/>
          </a:p>
          <a:p>
            <a:endParaRPr lang="pt-BR" dirty="0" smtClean="0"/>
          </a:p>
        </p:txBody>
      </p:sp>
      <p:pic>
        <p:nvPicPr>
          <p:cNvPr id="3074" name="Picture 2" descr="http://i1.r7.com/data/files/2C92/94A3/2A44/2159/012A/479F/726D/292A/esponja-do-mar1-g-2010080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2080" y="208218"/>
            <a:ext cx="3638178" cy="273267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5051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9218" name="Picture 2" descr="https://sites.google.com/site/biologiaaulaseprovas/_/rsrc/1369405876263/identidade-dos-seres-vivos/adaptacao-dos-organismos-a-diferentes-ambientes/adaptacoes-nas-presas-e-nos-predadores-predatismo-camuflagem-e-coloracao-de-advertencia/adap_ambiente-01.gif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3" t="2430" r="1521" b="2226"/>
          <a:stretch/>
        </p:blipFill>
        <p:spPr bwMode="auto">
          <a:xfrm>
            <a:off x="179512" y="260648"/>
            <a:ext cx="8723462" cy="623713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ixaDeTexto 3"/>
          <p:cNvSpPr txBox="1"/>
          <p:nvPr/>
        </p:nvSpPr>
        <p:spPr>
          <a:xfrm>
            <a:off x="1487666" y="116632"/>
            <a:ext cx="2880320" cy="15696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pt-BR" sz="2400" b="1" dirty="0" smtClean="0"/>
              <a:t>Curiosidade: </a:t>
            </a:r>
            <a:r>
              <a:rPr lang="pt-BR" sz="2400" dirty="0" smtClean="0"/>
              <a:t>uma em cada três espécies animais é um besouro (33%)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2495915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424" y="116632"/>
            <a:ext cx="8747040" cy="684076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pt-BR" b="1" dirty="0"/>
              <a:t>. </a:t>
            </a:r>
            <a:r>
              <a:rPr lang="pt-BR" b="1" dirty="0" smtClean="0"/>
              <a:t>Importância médica</a:t>
            </a:r>
          </a:p>
          <a:p>
            <a:pPr marL="0" indent="0">
              <a:buNone/>
            </a:pPr>
            <a:endParaRPr lang="pt-BR" b="1" dirty="0"/>
          </a:p>
          <a:p>
            <a:pPr>
              <a:buFontTx/>
              <a:buChar char="-"/>
            </a:pPr>
            <a:r>
              <a:rPr lang="pt-BR" dirty="0" smtClean="0"/>
              <a:t>Vetores de várias doenças (mosquitos, </a:t>
            </a:r>
            <a:r>
              <a:rPr lang="pt-BR" dirty="0" smtClean="0"/>
              <a:t>barbeiros</a:t>
            </a:r>
            <a:r>
              <a:rPr lang="pt-BR" dirty="0" smtClean="0"/>
              <a:t>, pulgas)</a:t>
            </a:r>
          </a:p>
          <a:p>
            <a:pPr>
              <a:buFontTx/>
              <a:buChar char="-"/>
            </a:pPr>
            <a:endParaRPr lang="pt-BR" dirty="0"/>
          </a:p>
          <a:p>
            <a:pPr>
              <a:buFontTx/>
              <a:buChar char="-"/>
            </a:pPr>
            <a:r>
              <a:rPr lang="pt-BR" dirty="0" smtClean="0"/>
              <a:t>Parasitas (pulga, piolho)</a:t>
            </a:r>
          </a:p>
          <a:p>
            <a:pPr>
              <a:buFontTx/>
              <a:buChar char="-"/>
            </a:pPr>
            <a:endParaRPr lang="pt-BR" dirty="0" smtClean="0"/>
          </a:p>
          <a:p>
            <a:pPr>
              <a:buFontTx/>
              <a:buChar char="-"/>
            </a:pPr>
            <a:r>
              <a:rPr lang="pt-BR" dirty="0" smtClean="0"/>
              <a:t>Alguns são venenosos, e podem causar acidentes com humanos</a:t>
            </a:r>
          </a:p>
          <a:p>
            <a:pPr>
              <a:buFontTx/>
              <a:buChar char="-"/>
            </a:pPr>
            <a:endParaRPr lang="pt-BR" dirty="0" smtClean="0"/>
          </a:p>
          <a:p>
            <a:pPr>
              <a:buFontTx/>
              <a:buChar char="-"/>
            </a:pPr>
            <a:r>
              <a:rPr lang="pt-BR" dirty="0" smtClean="0"/>
              <a:t>Fármacos a partir de sustâncias produzidas por eles</a:t>
            </a:r>
          </a:p>
          <a:p>
            <a:pPr marL="0" indent="0">
              <a:buNone/>
            </a:pPr>
            <a:endParaRPr lang="pt-BR" b="1" dirty="0" smtClean="0"/>
          </a:p>
          <a:p>
            <a:pPr marL="0" indent="0">
              <a:buNone/>
            </a:pPr>
            <a:r>
              <a:rPr lang="pt-BR" b="1" dirty="0" smtClean="0"/>
              <a:t>. Importância econômica</a:t>
            </a:r>
          </a:p>
          <a:p>
            <a:pPr marL="0" indent="0">
              <a:buNone/>
            </a:pPr>
            <a:endParaRPr lang="pt-BR" b="1" dirty="0"/>
          </a:p>
          <a:p>
            <a:pPr>
              <a:buFontTx/>
              <a:buChar char="-"/>
            </a:pPr>
            <a:r>
              <a:rPr lang="pt-BR" dirty="0" smtClean="0"/>
              <a:t>Produtos produzidos por eles tem importância econômica (mel, ceda...)</a:t>
            </a:r>
          </a:p>
          <a:p>
            <a:pPr>
              <a:buFontTx/>
              <a:buChar char="-"/>
            </a:pPr>
            <a:endParaRPr lang="pt-BR" dirty="0"/>
          </a:p>
          <a:p>
            <a:pPr>
              <a:buFontTx/>
              <a:buChar char="-"/>
            </a:pPr>
            <a:r>
              <a:rPr lang="pt-BR" dirty="0" smtClean="0"/>
              <a:t>Alguns são considerados pragas na agricultura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01726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 descr="https://www.vectorbase.org/sites/default/files/ftp/a_aegypti_0.pn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11268" name="Picture 4" descr="http://www.iopto.com.br/wp-content/uploads/2015/09/mal-de-c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2858" y="378424"/>
            <a:ext cx="4191794" cy="268973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utoShape 6" descr="https://www.vectorbase.org/sites/default/files/ftp/a_aegypti_0.pn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8" descr="https://www.vectorbase.org/sites/default/files/ftp/a_aegypti_0.png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7" name="AutoShape 10" descr="https://www.vectorbase.org/sites/default/files/ftp/a_aegypti_0.png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11276" name="Picture 12" descr="http://natural-japan.net/photos/Aedes_albopictus_02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86" t="17558" r="11678" b="16736"/>
          <a:stretch/>
        </p:blipFill>
        <p:spPr bwMode="auto">
          <a:xfrm>
            <a:off x="287518" y="284818"/>
            <a:ext cx="4148027" cy="277599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78" name="Picture 14" descr="https://upload.wikimedia.org/wikipedia/commons/5/59/Lutzomyia_longipalpis-sandfly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0" t="11516" r="3267" b="5462"/>
          <a:stretch/>
        </p:blipFill>
        <p:spPr bwMode="auto">
          <a:xfrm>
            <a:off x="154443" y="3543175"/>
            <a:ext cx="3577370" cy="308816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80" name="Picture 16" descr="http://www.quimerabs.com/wp-content/uploads/2014/01/pulga_del_gato.jp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6" t="4628" r="9326"/>
          <a:stretch/>
        </p:blipFill>
        <p:spPr bwMode="auto">
          <a:xfrm>
            <a:off x="5796136" y="3356992"/>
            <a:ext cx="3196462" cy="230425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82" name="Picture 18" descr="http://www.fiocruz.br/biosseguranca/Bis/infantil/piolho1.jpg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38" t="7710" r="15474" b="10611"/>
          <a:stretch/>
        </p:blipFill>
        <p:spPr bwMode="auto">
          <a:xfrm>
            <a:off x="3865596" y="3634783"/>
            <a:ext cx="1801876" cy="242564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CaixaDeTexto 12"/>
          <p:cNvSpPr txBox="1"/>
          <p:nvPr/>
        </p:nvSpPr>
        <p:spPr>
          <a:xfrm>
            <a:off x="3178769" y="2811070"/>
            <a:ext cx="2880320" cy="83099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dirty="0" smtClean="0"/>
              <a:t>Insetos de importância médica</a:t>
            </a:r>
            <a:endParaRPr lang="pt-BR" sz="2400" dirty="0"/>
          </a:p>
        </p:txBody>
      </p:sp>
      <p:sp>
        <p:nvSpPr>
          <p:cNvPr id="14" name="CaixaDeTexto 13"/>
          <p:cNvSpPr txBox="1"/>
          <p:nvPr/>
        </p:nvSpPr>
        <p:spPr>
          <a:xfrm>
            <a:off x="414296" y="81904"/>
            <a:ext cx="1960911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i="1" dirty="0" smtClean="0"/>
              <a:t>Aedes aegypti</a:t>
            </a:r>
            <a:endParaRPr lang="pt-BR" sz="2400" i="1" dirty="0"/>
          </a:p>
        </p:txBody>
      </p:sp>
      <p:sp>
        <p:nvSpPr>
          <p:cNvPr id="15" name="CaixaDeTexto 14"/>
          <p:cNvSpPr txBox="1"/>
          <p:nvPr/>
        </p:nvSpPr>
        <p:spPr>
          <a:xfrm>
            <a:off x="287518" y="3312342"/>
            <a:ext cx="1960911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i="1" dirty="0" err="1" smtClean="0"/>
              <a:t>Lutzomia</a:t>
            </a:r>
            <a:r>
              <a:rPr lang="pt-BR" sz="2400" i="1" dirty="0" smtClean="0"/>
              <a:t> </a:t>
            </a:r>
            <a:r>
              <a:rPr lang="pt-BR" sz="2400" dirty="0" smtClean="0"/>
              <a:t>sp.</a:t>
            </a:r>
            <a:endParaRPr lang="pt-BR" sz="2400" i="1" dirty="0"/>
          </a:p>
        </p:txBody>
      </p:sp>
      <p:sp>
        <p:nvSpPr>
          <p:cNvPr id="16" name="CaixaDeTexto 15"/>
          <p:cNvSpPr txBox="1"/>
          <p:nvPr/>
        </p:nvSpPr>
        <p:spPr>
          <a:xfrm>
            <a:off x="4435545" y="5829596"/>
            <a:ext cx="1077480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dirty="0" smtClean="0"/>
              <a:t>Piolho</a:t>
            </a:r>
            <a:endParaRPr lang="pt-BR" sz="2400" dirty="0"/>
          </a:p>
        </p:txBody>
      </p:sp>
      <p:sp>
        <p:nvSpPr>
          <p:cNvPr id="17" name="CaixaDeTexto 16"/>
          <p:cNvSpPr txBox="1"/>
          <p:nvPr/>
        </p:nvSpPr>
        <p:spPr>
          <a:xfrm>
            <a:off x="7991507" y="5520331"/>
            <a:ext cx="925080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dirty="0" smtClean="0"/>
              <a:t>Pulga</a:t>
            </a:r>
            <a:endParaRPr lang="pt-BR" sz="2400" dirty="0"/>
          </a:p>
        </p:txBody>
      </p:sp>
      <p:sp>
        <p:nvSpPr>
          <p:cNvPr id="18" name="CaixaDeTexto 17"/>
          <p:cNvSpPr txBox="1"/>
          <p:nvPr/>
        </p:nvSpPr>
        <p:spPr>
          <a:xfrm>
            <a:off x="7037372" y="234304"/>
            <a:ext cx="1856264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i="1" dirty="0" err="1" smtClean="0"/>
              <a:t>Triatoma</a:t>
            </a:r>
            <a:r>
              <a:rPr lang="pt-BR" sz="2400" i="1" dirty="0" smtClean="0"/>
              <a:t> </a:t>
            </a:r>
            <a:r>
              <a:rPr lang="pt-BR" sz="2400" dirty="0" smtClean="0"/>
              <a:t>sp</a:t>
            </a:r>
            <a:r>
              <a:rPr lang="pt-BR" sz="2400" dirty="0"/>
              <a:t>.</a:t>
            </a:r>
            <a:endParaRPr lang="pt-BR" sz="2400" i="1" dirty="0"/>
          </a:p>
        </p:txBody>
      </p:sp>
    </p:spTree>
    <p:extLst>
      <p:ext uri="{BB962C8B-B14F-4D97-AF65-F5344CB8AC3E}">
        <p14:creationId xmlns:p14="http://schemas.microsoft.com/office/powerpoint/2010/main" val="1664206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www.grandefm.com.br/media/images/524/8716/tmp/wmX-649x450x4-5194e051b0d5e163d02a3442cdc9c3397b201f4a64a1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16632"/>
            <a:ext cx="4717628" cy="327108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bioventuraecoturismoanimal.files.wordpress.com/2011/06/lagarta_bicho_seda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4524" y="332656"/>
            <a:ext cx="3415060" cy="228382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www.rb.am.br/wp-content/uploads/2014/09/Ministro-da-Agricultura-anuncia-praga-erradicada-no-Brasil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19" y="4077072"/>
            <a:ext cx="4489723" cy="262813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://s2.glbimg.com/SW8qhpvVN_-PdiVAx2p5zjt4yyw=/s.glbimg.com/og/rg/f/original/2013/04/12/materia_pragas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4115" y="3717032"/>
            <a:ext cx="4249316" cy="239880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aixaDeTexto 7"/>
          <p:cNvSpPr txBox="1"/>
          <p:nvPr/>
        </p:nvSpPr>
        <p:spPr>
          <a:xfrm>
            <a:off x="3923928" y="5700340"/>
            <a:ext cx="2880320" cy="83099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dirty="0" smtClean="0"/>
              <a:t>Insetos podem ser praga na agricultura</a:t>
            </a:r>
            <a:endParaRPr lang="pt-BR" sz="2400" dirty="0"/>
          </a:p>
        </p:txBody>
      </p:sp>
      <p:sp>
        <p:nvSpPr>
          <p:cNvPr id="9" name="CaixaDeTexto 8"/>
          <p:cNvSpPr txBox="1"/>
          <p:nvPr/>
        </p:nvSpPr>
        <p:spPr>
          <a:xfrm>
            <a:off x="3779912" y="2200979"/>
            <a:ext cx="2880320" cy="83099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dirty="0" smtClean="0"/>
              <a:t>Insetos importantes na economia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3648794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2" descr="http://st.depositphotos.com/1736021/2826/i/950/depositphotos_28260063-Sea-lily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1130" y="3598932"/>
            <a:ext cx="4345426" cy="325906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photos1.blogger.com/blogger/1342/3541/1600/collage1.3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466"/>
          <a:stretch/>
        </p:blipFill>
        <p:spPr bwMode="auto">
          <a:xfrm>
            <a:off x="5983198" y="46314"/>
            <a:ext cx="3136575" cy="285024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http://thumbs.dreamstime.com/z/ouri%C3%A7o-do-mar-do-mar-vermelho-23123457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24" t="2493" r="13511" b="15326"/>
          <a:stretch/>
        </p:blipFill>
        <p:spPr bwMode="auto">
          <a:xfrm>
            <a:off x="19426" y="-7652"/>
            <a:ext cx="4217459" cy="367110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8" descr="http://2.bp.blogspot.com/-2TrU3TUP2_0/UFJz4LDKINI/AAAAAAAAAbE/Qb49ohupaoE/s1600/bolacha-da-praia+1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34" y="3275767"/>
            <a:ext cx="4776312" cy="358223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://static9.depositphotos.com/1240799/1198/i/950/depositphotos_11984614-Sea-cucumber.jpg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80" t="19207" r="21266" b="15771"/>
          <a:stretch/>
        </p:blipFill>
        <p:spPr bwMode="auto">
          <a:xfrm>
            <a:off x="4236885" y="2261378"/>
            <a:ext cx="2555801" cy="247027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www.schiavello.it/br/res/img/pra-a-vittorio-veneto-estrela-do-mar/schiavello_architects_office_pra%C3%A7a%20Vittorio%20Veneto%20-%20Estrela%20do%20Mar_brasil_02.jpg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23"/>
          <a:stretch/>
        </p:blipFill>
        <p:spPr bwMode="auto">
          <a:xfrm>
            <a:off x="3323771" y="46314"/>
            <a:ext cx="2824902" cy="220324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ixaDeTexto 3"/>
          <p:cNvSpPr txBox="1"/>
          <p:nvPr/>
        </p:nvSpPr>
        <p:spPr>
          <a:xfrm>
            <a:off x="5958265" y="2952601"/>
            <a:ext cx="3209986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pt-BR" sz="3600" b="1" dirty="0" err="1" smtClean="0"/>
              <a:t>Echinodermata</a:t>
            </a:r>
            <a:endParaRPr lang="pt-BR" sz="3600" b="1" dirty="0"/>
          </a:p>
        </p:txBody>
      </p:sp>
    </p:spTree>
    <p:extLst>
      <p:ext uri="{BB962C8B-B14F-4D97-AF65-F5344CB8AC3E}">
        <p14:creationId xmlns:p14="http://schemas.microsoft.com/office/powerpoint/2010/main" val="4066137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67544" y="-171400"/>
            <a:ext cx="8229600" cy="1143000"/>
          </a:xfrm>
        </p:spPr>
        <p:txBody>
          <a:bodyPr/>
          <a:lstStyle/>
          <a:p>
            <a:r>
              <a:rPr lang="pt-BR" dirty="0" err="1" smtClean="0"/>
              <a:t>Echinodermata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b="1" dirty="0"/>
              <a:t>Integrantes</a:t>
            </a:r>
            <a:r>
              <a:rPr lang="pt-BR" dirty="0" smtClean="0"/>
              <a:t>: ouriços, estrelas, serpentes, lírios e pepinos do mar, bolachas da praia</a:t>
            </a:r>
            <a:endParaRPr lang="pt-BR" dirty="0"/>
          </a:p>
          <a:p>
            <a:endParaRPr lang="pt-BR" dirty="0"/>
          </a:p>
          <a:p>
            <a:r>
              <a:rPr lang="pt-BR" b="1" dirty="0" smtClean="0"/>
              <a:t>Características Específicas:</a:t>
            </a:r>
            <a:endParaRPr lang="pt-BR" b="1" dirty="0"/>
          </a:p>
          <a:p>
            <a:endParaRPr lang="pt-BR" dirty="0"/>
          </a:p>
          <a:p>
            <a:pPr marL="0" indent="0">
              <a:buNone/>
            </a:pPr>
            <a:r>
              <a:rPr lang="pt-BR" dirty="0" smtClean="0"/>
              <a:t>. Sistema vascular </a:t>
            </a:r>
            <a:r>
              <a:rPr lang="pt-BR" dirty="0" smtClean="0"/>
              <a:t>aquífero</a:t>
            </a:r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3276912383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>
            <a:normAutofit/>
          </a:bodyPr>
          <a:lstStyle/>
          <a:p>
            <a:r>
              <a:rPr lang="pt-BR" b="1" dirty="0" smtClean="0"/>
              <a:t>Sistema vascular aquífero:</a:t>
            </a:r>
          </a:p>
          <a:p>
            <a:endParaRPr lang="pt-BR" dirty="0"/>
          </a:p>
          <a:p>
            <a:pPr marL="0" indent="0">
              <a:buNone/>
            </a:pPr>
            <a:r>
              <a:rPr lang="pt-BR" dirty="0" smtClean="0"/>
              <a:t>. Conjunto de canais internos preenchidos por liquido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Respiração, circulação, excreção, movimentação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Água entra por um poro na superfície do </a:t>
            </a:r>
            <a:r>
              <a:rPr lang="pt-BR" dirty="0" smtClean="0"/>
              <a:t>corpo </a:t>
            </a:r>
            <a:r>
              <a:rPr lang="pt-BR" dirty="0" smtClean="0"/>
              <a:t>e se desloca até os pés ambulacrais terminais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51931411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files.zoologia-ii-ufes-turma-ii.webnode.com/200000286-59e2c5adf5/Equino4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23" y="202985"/>
            <a:ext cx="9015683" cy="636299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/>
          <p:cNvSpPr txBox="1"/>
          <p:nvPr/>
        </p:nvSpPr>
        <p:spPr>
          <a:xfrm>
            <a:off x="211203" y="6304367"/>
            <a:ext cx="4003782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800" b="1" dirty="0" smtClean="0"/>
              <a:t>Sistema vascular aquífero</a:t>
            </a:r>
            <a:endParaRPr lang="pt-BR" sz="2800" b="1" dirty="0"/>
          </a:p>
        </p:txBody>
      </p:sp>
      <p:sp>
        <p:nvSpPr>
          <p:cNvPr id="4" name="Elipse 3"/>
          <p:cNvSpPr/>
          <p:nvPr/>
        </p:nvSpPr>
        <p:spPr>
          <a:xfrm>
            <a:off x="4917651" y="620688"/>
            <a:ext cx="734469" cy="792088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lipse 6"/>
          <p:cNvSpPr/>
          <p:nvPr/>
        </p:nvSpPr>
        <p:spPr>
          <a:xfrm>
            <a:off x="5997771" y="4509120"/>
            <a:ext cx="432048" cy="800472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13960391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0" y="0"/>
            <a:ext cx="4888097" cy="6741368"/>
          </a:xfrm>
        </p:spPr>
        <p:txBody>
          <a:bodyPr>
            <a:normAutofit/>
          </a:bodyPr>
          <a:lstStyle/>
          <a:p>
            <a:r>
              <a:rPr lang="pt-BR" dirty="0" smtClean="0"/>
              <a:t>Principais grupos:</a:t>
            </a:r>
          </a:p>
          <a:p>
            <a:endParaRPr lang="pt-BR" dirty="0"/>
          </a:p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b="1" dirty="0" err="1" smtClean="0"/>
              <a:t>Echinoidea</a:t>
            </a:r>
            <a:r>
              <a:rPr lang="pt-BR" dirty="0" smtClean="0"/>
              <a:t>: Ouriços do mar e Bolachas da praia</a:t>
            </a:r>
          </a:p>
          <a:p>
            <a:pPr marL="0" indent="0">
              <a:buNone/>
            </a:pPr>
            <a:endParaRPr lang="pt-BR" dirty="0"/>
          </a:p>
          <a:p>
            <a:pPr>
              <a:buFontTx/>
              <a:buChar char="-"/>
            </a:pPr>
            <a:r>
              <a:rPr lang="pt-BR" dirty="0" smtClean="0"/>
              <a:t>Espinhos nas placas ósseas</a:t>
            </a:r>
          </a:p>
          <a:p>
            <a:pPr>
              <a:buFontTx/>
              <a:buChar char="-"/>
            </a:pPr>
            <a:endParaRPr lang="pt-BR" dirty="0"/>
          </a:p>
          <a:p>
            <a:pPr>
              <a:buFontTx/>
              <a:buChar char="-"/>
            </a:pPr>
            <a:r>
              <a:rPr lang="pt-BR" dirty="0" smtClean="0"/>
              <a:t>Predadores ou carniceiros</a:t>
            </a:r>
          </a:p>
          <a:p>
            <a:pPr>
              <a:buFontTx/>
              <a:buChar char="-"/>
            </a:pPr>
            <a:endParaRPr lang="pt-BR" dirty="0"/>
          </a:p>
          <a:p>
            <a:pPr>
              <a:buFontTx/>
              <a:buChar char="-"/>
            </a:pPr>
            <a:r>
              <a:rPr lang="pt-BR" dirty="0" smtClean="0"/>
              <a:t>Podem se fixar no substrato</a:t>
            </a:r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3074" name="Picture 2" descr="http://bicharada.net/animais/fotos/881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65" t="12909" r="8926" b="17827"/>
          <a:stretch/>
        </p:blipFill>
        <p:spPr bwMode="auto">
          <a:xfrm>
            <a:off x="4716016" y="260648"/>
            <a:ext cx="4188103" cy="271250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https://c1.staticflickr.com/3/2481/4071165351_81b6ef2c39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9541" y="4365103"/>
            <a:ext cx="3481052" cy="238800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s://c2.staticflickr.com/4/3408/3612550078_99d89a5ca8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91" t="6597" r="18801" b="19595"/>
          <a:stretch/>
        </p:blipFill>
        <p:spPr bwMode="auto">
          <a:xfrm>
            <a:off x="5796136" y="2492896"/>
            <a:ext cx="2963967" cy="230891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4708340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17" y="35527"/>
            <a:ext cx="5503587" cy="6822473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pt-BR" dirty="0"/>
              <a:t>. </a:t>
            </a:r>
            <a:r>
              <a:rPr lang="pt-BR" b="1" dirty="0" err="1"/>
              <a:t>Crinoidea</a:t>
            </a:r>
            <a:r>
              <a:rPr lang="pt-BR" dirty="0"/>
              <a:t>: Lírios do </a:t>
            </a:r>
            <a:r>
              <a:rPr lang="pt-BR" dirty="0" smtClean="0"/>
              <a:t>mar</a:t>
            </a:r>
          </a:p>
          <a:p>
            <a:pPr marL="0" indent="0">
              <a:buNone/>
            </a:pPr>
            <a:endParaRPr lang="pt-BR" dirty="0"/>
          </a:p>
          <a:p>
            <a:pPr>
              <a:buFontTx/>
              <a:buChar char="-"/>
            </a:pPr>
            <a:r>
              <a:rPr lang="pt-BR" dirty="0" smtClean="0"/>
              <a:t>Sésseis (vivem fixos ao substrato</a:t>
            </a:r>
          </a:p>
          <a:p>
            <a:pPr>
              <a:buFontTx/>
              <a:buChar char="-"/>
            </a:pPr>
            <a:endParaRPr lang="pt-BR" dirty="0"/>
          </a:p>
          <a:p>
            <a:pPr>
              <a:buFontTx/>
              <a:buChar char="-"/>
            </a:pPr>
            <a:r>
              <a:rPr lang="pt-BR" dirty="0" smtClean="0"/>
              <a:t>Filtradores de matéria orgânica suspensa na água</a:t>
            </a:r>
          </a:p>
          <a:p>
            <a:pPr>
              <a:buFontTx/>
              <a:buChar char="-"/>
            </a:pPr>
            <a:endParaRPr lang="pt-BR" dirty="0"/>
          </a:p>
          <a:p>
            <a:pPr>
              <a:buFontTx/>
              <a:buChar char="-"/>
            </a:pPr>
            <a:r>
              <a:rPr lang="pt-BR" dirty="0" smtClean="0"/>
              <a:t>Usam os pés ambulacrais para capturar as partículas em suspenção</a:t>
            </a:r>
          </a:p>
          <a:p>
            <a:pPr>
              <a:buFontTx/>
              <a:buChar char="-"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b="1" dirty="0" err="1" smtClean="0"/>
              <a:t>Holothuroidea</a:t>
            </a:r>
            <a:r>
              <a:rPr lang="pt-BR" dirty="0" smtClean="0"/>
              <a:t>: Pepinos do mar</a:t>
            </a:r>
          </a:p>
          <a:p>
            <a:pPr marL="0" indent="0">
              <a:buNone/>
            </a:pPr>
            <a:endParaRPr lang="pt-BR" dirty="0"/>
          </a:p>
          <a:p>
            <a:pPr>
              <a:buFontTx/>
              <a:buChar char="-"/>
            </a:pPr>
            <a:r>
              <a:rPr lang="pt-BR" dirty="0" smtClean="0"/>
              <a:t>Movimentação limitada</a:t>
            </a:r>
          </a:p>
          <a:p>
            <a:pPr>
              <a:buFontTx/>
              <a:buChar char="-"/>
            </a:pPr>
            <a:endParaRPr lang="pt-BR" dirty="0"/>
          </a:p>
          <a:p>
            <a:pPr>
              <a:buFontTx/>
              <a:buChar char="-"/>
            </a:pPr>
            <a:r>
              <a:rPr lang="pt-BR" dirty="0" smtClean="0"/>
              <a:t>Detritívoros</a:t>
            </a:r>
            <a:endParaRPr lang="pt-BR" dirty="0"/>
          </a:p>
          <a:p>
            <a:endParaRPr lang="pt-BR" dirty="0"/>
          </a:p>
        </p:txBody>
      </p:sp>
      <p:pic>
        <p:nvPicPr>
          <p:cNvPr id="4098" name="Picture 2" descr="https://upload.wikimedia.org/wikipedia/commons/1/15/Feather_Star_1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44" b="8725"/>
          <a:stretch/>
        </p:blipFill>
        <p:spPr bwMode="auto">
          <a:xfrm>
            <a:off x="5399048" y="116632"/>
            <a:ext cx="3576397" cy="206887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http://www.brasilescola.com/upload/e/CRINOIDEA(1)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8064" y="2060848"/>
            <a:ext cx="2857500" cy="1905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http://www.mundoeducacao.com/upload/conteudo/holoturia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7945" y="4296575"/>
            <a:ext cx="2857500" cy="1905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http://i01.i.aliimg.com/photo/v2/115565239/Sea_cucumber_Stichopus_tremulus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6722" y="4869160"/>
            <a:ext cx="2664651" cy="182851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80463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://sitehelpme.xpg.uol.com.br/HelpMe/filo-porifera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39" y="23272"/>
            <a:ext cx="7360803" cy="677194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6683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0" y="0"/>
            <a:ext cx="5148064" cy="685800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b="1" dirty="0" err="1"/>
              <a:t>Asteroidea</a:t>
            </a:r>
            <a:r>
              <a:rPr lang="pt-BR" dirty="0"/>
              <a:t>: Estrelas do </a:t>
            </a:r>
            <a:r>
              <a:rPr lang="pt-BR" dirty="0" smtClean="0"/>
              <a:t>mar</a:t>
            </a:r>
          </a:p>
          <a:p>
            <a:pPr marL="0" indent="0">
              <a:buNone/>
            </a:pPr>
            <a:endParaRPr lang="pt-BR" dirty="0"/>
          </a:p>
          <a:p>
            <a:pPr>
              <a:buFontTx/>
              <a:buChar char="-"/>
            </a:pPr>
            <a:r>
              <a:rPr lang="pt-BR" dirty="0" smtClean="0"/>
              <a:t>Movimentação mais ativa</a:t>
            </a:r>
          </a:p>
          <a:p>
            <a:pPr>
              <a:buFontTx/>
              <a:buChar char="-"/>
            </a:pPr>
            <a:endParaRPr lang="pt-BR" dirty="0"/>
          </a:p>
          <a:p>
            <a:pPr>
              <a:buFontTx/>
              <a:buChar char="-"/>
            </a:pPr>
            <a:r>
              <a:rPr lang="pt-BR" dirty="0" smtClean="0"/>
              <a:t>Predadoras ou carniceiras</a:t>
            </a:r>
          </a:p>
          <a:p>
            <a:pPr>
              <a:buFontTx/>
              <a:buChar char="-"/>
            </a:pPr>
            <a:endParaRPr lang="pt-BR" dirty="0"/>
          </a:p>
          <a:p>
            <a:pPr>
              <a:buFontTx/>
              <a:buChar char="-"/>
            </a:pPr>
            <a:r>
              <a:rPr lang="pt-BR" dirty="0" smtClean="0"/>
              <a:t>Grande capacidade de regeneração dos membros</a:t>
            </a:r>
            <a:endParaRPr lang="pt-BR" dirty="0"/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b="1" dirty="0" smtClean="0"/>
              <a:t>. </a:t>
            </a:r>
            <a:r>
              <a:rPr lang="pt-BR" b="1" dirty="0" err="1" smtClean="0"/>
              <a:t>Ophiuroidea</a:t>
            </a:r>
            <a:r>
              <a:rPr lang="pt-BR" b="1" dirty="0" smtClean="0"/>
              <a:t>: </a:t>
            </a:r>
            <a:r>
              <a:rPr lang="pt-BR" dirty="0" smtClean="0"/>
              <a:t>Serpentes do mar</a:t>
            </a:r>
          </a:p>
          <a:p>
            <a:pPr marL="0" indent="0">
              <a:buNone/>
            </a:pPr>
            <a:endParaRPr lang="pt-BR" b="1" dirty="0"/>
          </a:p>
          <a:p>
            <a:pPr>
              <a:buFontTx/>
              <a:buChar char="-"/>
            </a:pPr>
            <a:r>
              <a:rPr lang="pt-BR" dirty="0"/>
              <a:t>Movimentação mais ativa</a:t>
            </a:r>
          </a:p>
          <a:p>
            <a:pPr>
              <a:buFontTx/>
              <a:buChar char="-"/>
            </a:pPr>
            <a:endParaRPr lang="pt-BR" dirty="0"/>
          </a:p>
          <a:p>
            <a:pPr>
              <a:buFontTx/>
              <a:buChar char="-"/>
            </a:pPr>
            <a:r>
              <a:rPr lang="pt-BR" dirty="0"/>
              <a:t>Predadoras ou carniceiras</a:t>
            </a:r>
          </a:p>
          <a:p>
            <a:pPr>
              <a:buFontTx/>
              <a:buChar char="-"/>
            </a:pPr>
            <a:endParaRPr lang="pt-BR" dirty="0"/>
          </a:p>
          <a:p>
            <a:pPr marL="0" indent="0">
              <a:buNone/>
            </a:pPr>
            <a:endParaRPr lang="pt-BR" b="1" dirty="0"/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5122" name="Picture 2" descr="http://cdn.topbiologia.com/wp-content/uploads/2014/05/estrela-do-mar-girassol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8672" y="260648"/>
            <a:ext cx="4192655" cy="295232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http://files.zoologia-ii-ufes-turma-i.webnode.com/200000304-a4af1a5a5c/o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3947" y="4437112"/>
            <a:ext cx="4362103" cy="228171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http://www.biologia.seed.pr.gov.br/modules/galeria/uploads/4/normal_3ofiuroides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1857" y="3573016"/>
            <a:ext cx="1900238" cy="142875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4749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392</TotalTime>
  <Words>2277</Words>
  <Application>Microsoft Office PowerPoint</Application>
  <PresentationFormat>Apresentação na tela (4:3)</PresentationFormat>
  <Paragraphs>628</Paragraphs>
  <Slides>90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90</vt:i4>
      </vt:variant>
    </vt:vector>
  </HeadingPairs>
  <TitlesOfParts>
    <vt:vector size="91" baseType="lpstr">
      <vt:lpstr>Tema do Office</vt:lpstr>
      <vt:lpstr>Invertebrados</vt:lpstr>
      <vt:lpstr>Apresentação do PowerPoint</vt:lpstr>
      <vt:lpstr>Metazoa</vt:lpstr>
      <vt:lpstr>Apresentação do PowerPoint</vt:lpstr>
      <vt:lpstr>Metazoa</vt:lpstr>
      <vt:lpstr>Apresentação do PowerPoint</vt:lpstr>
      <vt:lpstr>Apresentação do PowerPoint</vt:lpstr>
      <vt:lpstr>Porífera</vt:lpstr>
      <vt:lpstr>Apresentação do PowerPoint</vt:lpstr>
      <vt:lpstr>Apresentação do PowerPoint</vt:lpstr>
      <vt:lpstr>Apresentação do PowerPoint</vt:lpstr>
      <vt:lpstr>Porífera</vt:lpstr>
      <vt:lpstr>Porífera</vt:lpstr>
      <vt:lpstr>Apresentação do PowerPoint</vt:lpstr>
      <vt:lpstr>Cnidaria</vt:lpstr>
      <vt:lpstr>Cnidaria</vt:lpstr>
      <vt:lpstr>Cnidaria</vt:lpstr>
      <vt:lpstr>Apresentação do PowerPoint</vt:lpstr>
      <vt:lpstr>Cnidaria</vt:lpstr>
      <vt:lpstr>Cnidaria</vt:lpstr>
      <vt:lpstr>Apresentação do PowerPoint</vt:lpstr>
      <vt:lpstr>Apresentação do PowerPoint</vt:lpstr>
      <vt:lpstr>Apresentação do PowerPoint</vt:lpstr>
      <vt:lpstr>Platelmintos</vt:lpstr>
      <vt:lpstr>Platelmintos</vt:lpstr>
      <vt:lpstr>Apresentação do PowerPoint</vt:lpstr>
      <vt:lpstr>Platelmintos</vt:lpstr>
      <vt:lpstr>Apresentação do PowerPoint</vt:lpstr>
      <vt:lpstr>Platelmintos</vt:lpstr>
      <vt:lpstr>Platelmintos</vt:lpstr>
      <vt:lpstr>Platelmintos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Nematoda</vt:lpstr>
      <vt:lpstr>Apresentação do PowerPoint</vt:lpstr>
      <vt:lpstr>Nematoda</vt:lpstr>
      <vt:lpstr>Apresentação do PowerPoint</vt:lpstr>
      <vt:lpstr>Nematoda</vt:lpstr>
      <vt:lpstr>Nematoda</vt:lpstr>
      <vt:lpstr>Apresentação do PowerPoint</vt:lpstr>
      <vt:lpstr>Apresentação do PowerPoint</vt:lpstr>
      <vt:lpstr>Nematoda</vt:lpstr>
      <vt:lpstr>Apresentação do PowerPoint</vt:lpstr>
      <vt:lpstr>Mollusca</vt:lpstr>
      <vt:lpstr>Mollusca</vt:lpstr>
      <vt:lpstr>Mollusca</vt:lpstr>
      <vt:lpstr>Mollusca</vt:lpstr>
      <vt:lpstr>Mollusca</vt:lpstr>
      <vt:lpstr>Apresentação do PowerPoint</vt:lpstr>
      <vt:lpstr>Annelida</vt:lpstr>
      <vt:lpstr>Annelida</vt:lpstr>
      <vt:lpstr>Apresentação do PowerPoint</vt:lpstr>
      <vt:lpstr>Annelida</vt:lpstr>
      <vt:lpstr>Annelida</vt:lpstr>
      <vt:lpstr>Apresentação do PowerPoint</vt:lpstr>
      <vt:lpstr>Annelida</vt:lpstr>
      <vt:lpstr>Annelida</vt:lpstr>
      <vt:lpstr>Apresentação do PowerPoint</vt:lpstr>
      <vt:lpstr>Arthropoda</vt:lpstr>
      <vt:lpstr>Apresentação do PowerPoint</vt:lpstr>
      <vt:lpstr>Apresentação do PowerPoint</vt:lpstr>
      <vt:lpstr>Apresentação do PowerPoint</vt:lpstr>
      <vt:lpstr>Arthropoda</vt:lpstr>
      <vt:lpstr>Arthropoda</vt:lpstr>
      <vt:lpstr>Arthropoda</vt:lpstr>
      <vt:lpstr>Apresentação do PowerPoint</vt:lpstr>
      <vt:lpstr>Arthropoda</vt:lpstr>
      <vt:lpstr>Apresentação do PowerPoint</vt:lpstr>
      <vt:lpstr>Arthropoda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Echinodermata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Diversidade Biológica (4)</dc:title>
  <dc:creator>Pedro</dc:creator>
  <cp:lastModifiedBy>Pedro</cp:lastModifiedBy>
  <cp:revision>42</cp:revision>
  <dcterms:created xsi:type="dcterms:W3CDTF">2015-08-17T15:09:03Z</dcterms:created>
  <dcterms:modified xsi:type="dcterms:W3CDTF">2016-10-21T03:14:56Z</dcterms:modified>
</cp:coreProperties>
</file>

<file path=docProps/thumbnail.jpeg>
</file>